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8"/>
  </p:notesMasterIdLst>
  <p:sldIdLst>
    <p:sldId id="624" r:id="rId2"/>
    <p:sldId id="683" r:id="rId3"/>
    <p:sldId id="1943" r:id="rId4"/>
    <p:sldId id="1994" r:id="rId5"/>
    <p:sldId id="1995" r:id="rId6"/>
    <p:sldId id="1996" r:id="rId7"/>
    <p:sldId id="2016" r:id="rId8"/>
    <p:sldId id="2019" r:id="rId9"/>
    <p:sldId id="2020" r:id="rId10"/>
    <p:sldId id="2022" r:id="rId11"/>
    <p:sldId id="2024" r:id="rId12"/>
    <p:sldId id="2023" r:id="rId13"/>
    <p:sldId id="2021" r:id="rId14"/>
    <p:sldId id="2025" r:id="rId15"/>
    <p:sldId id="2026" r:id="rId16"/>
    <p:sldId id="2028" r:id="rId17"/>
    <p:sldId id="2027" r:id="rId18"/>
    <p:sldId id="2011" r:id="rId19"/>
    <p:sldId id="2002" r:id="rId20"/>
    <p:sldId id="2001" r:id="rId21"/>
    <p:sldId id="2003" r:id="rId22"/>
    <p:sldId id="2004" r:id="rId23"/>
    <p:sldId id="2005" r:id="rId24"/>
    <p:sldId id="2006" r:id="rId25"/>
    <p:sldId id="2007" r:id="rId26"/>
    <p:sldId id="2008" r:id="rId27"/>
    <p:sldId id="1999" r:id="rId28"/>
    <p:sldId id="2009" r:id="rId29"/>
    <p:sldId id="2010" r:id="rId30"/>
    <p:sldId id="2012" r:id="rId31"/>
    <p:sldId id="2013" r:id="rId32"/>
    <p:sldId id="2014" r:id="rId33"/>
    <p:sldId id="2015" r:id="rId34"/>
    <p:sldId id="2017" r:id="rId35"/>
    <p:sldId id="2018" r:id="rId36"/>
    <p:sldId id="1028" r:id="rId37"/>
  </p:sldIdLst>
  <p:sldSz cx="9144000" cy="6858000" type="screen4x3"/>
  <p:notesSz cx="6864350" cy="9996488"/>
  <p:embeddedFontLst>
    <p:embeddedFont>
      <p:font typeface="Gill Sans MT" panose="020B0502020104020203" pitchFamily="34" charset="0"/>
      <p:regular r:id="rId39"/>
      <p:bold r:id="rId40"/>
      <p:italic r:id="rId41"/>
      <p:boldItalic r:id="rId42"/>
    </p:embeddedFont>
    <p:embeddedFont>
      <p:font typeface="HY헤드라인M" panose="02030600000101010101" pitchFamily="18" charset="-127"/>
      <p:regular r:id="rId43"/>
    </p:embeddedFont>
    <p:embeddedFont>
      <p:font typeface="나눔고딕" panose="020D0604000000000000" pitchFamily="50" charset="-127"/>
      <p:regular r:id="rId44"/>
      <p:bold r:id="rId45"/>
    </p:embeddedFont>
    <p:embeddedFont>
      <p:font typeface="나눔고딕 ExtraBold" panose="020D0904000000000000" pitchFamily="50" charset="-127"/>
      <p:bold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나눔스퀘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호원" initials="김" lastIdx="1" clrIdx="0">
    <p:extLst>
      <p:ext uri="{19B8F6BF-5375-455C-9EA6-DF929625EA0E}">
        <p15:presenceInfo xmlns:p15="http://schemas.microsoft.com/office/powerpoint/2012/main" userId="S::howonkim@pusan.ac.kr::15ca3ef6-c8a2-4b3c-8e99-4970e3d632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FF3F"/>
    <a:srgbClr val="0070C0"/>
    <a:srgbClr val="6600FF"/>
    <a:srgbClr val="0000CC"/>
    <a:srgbClr val="EAEDF4"/>
    <a:srgbClr val="D0D8E8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1" autoAdjust="0"/>
    <p:restoredTop sz="91578" autoAdjust="0"/>
  </p:normalViewPr>
  <p:slideViewPr>
    <p:cSldViewPr>
      <p:cViewPr varScale="1">
        <p:scale>
          <a:sx n="127" d="100"/>
          <a:sy n="127" d="100"/>
        </p:scale>
        <p:origin x="72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4408" y="200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0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0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9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2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712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7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33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35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7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3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2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17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1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82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11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6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15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44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2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53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24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21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2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27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84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84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36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55423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https://bskyvision.com/418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8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8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9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30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7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72813" y="2151021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r>
              <a:rPr lang="en-US" altLang="ko-KR"/>
              <a:t>Z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97295" y="659829"/>
            <a:ext cx="8911209" cy="5361459"/>
          </a:xfrm>
        </p:spPr>
        <p:txBody>
          <a:bodyPr/>
          <a:lstStyle>
            <a:lvl1pPr marL="361950" indent="-361950" latinLnBrk="0">
              <a:spcBef>
                <a:spcPts val="0"/>
              </a:spcBef>
              <a:buFont typeface="Arial" pitchFamily="34" charset="0"/>
              <a:buBlip>
                <a:blip r:embed="rId3"/>
              </a:buBlip>
              <a:defRPr sz="2000" baseline="0">
                <a:latin typeface="나눔고딕 ExtraBold" pitchFamily="50" charset="-127"/>
                <a:ea typeface="나눔고딕 ExtraBold" pitchFamily="50" charset="-127"/>
              </a:defRPr>
            </a:lvl1pPr>
            <a:lvl2pPr marL="381000" indent="0" latinLnBrk="0">
              <a:buNone/>
              <a:defRPr sz="20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400" b="1" dirty="0"/>
              <a:t>마스터 제목</a:t>
            </a:r>
            <a:endParaRPr lang="en-US" altLang="ko-KR" sz="24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둘째 수준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4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ckos.com/licecap/" TargetMode="External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hyperlink" Target="https://towardsdatascience.com/types-of-convolution-kernels-simplified-f040cb307c3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변형 기법 및</a:t>
            </a:r>
            <a:endParaRPr lang="en-US" altLang="ko-KR" sz="4000" b="1" dirty="0">
              <a:ln w="76200">
                <a:solidFill>
                  <a:srgbClr val="FFFFFF"/>
                </a:solidFill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4000" b="1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실습 </a:t>
            </a:r>
            <a:r>
              <a:rPr lang="en-US" altLang="ko-KR" sz="4000" b="1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4000" b="1" dirty="0">
              <a:ln w="76200">
                <a:solidFill>
                  <a:srgbClr val="FFFFFF"/>
                </a:solidFill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6374" y="1486193"/>
            <a:ext cx="630812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변형 기법 및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4000" b="1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실습 </a:t>
            </a:r>
            <a:r>
              <a:rPr lang="en-US" altLang="ko-KR" sz="4000" b="1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8" name="Picture 6" descr="C:\Users\Donggeon Lee\Desktop\IoT\pnu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4295825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 도형 5"/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818" y="6074170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FFEE81-1018-4954-8CEE-BC682082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6525344"/>
            <a:ext cx="1232282" cy="201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3E41D1-15A0-4360-8B0C-0DE24A783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83" y="230033"/>
            <a:ext cx="1320831" cy="36095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B58866-4279-4847-A095-5011BD0AD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951" y="6439605"/>
            <a:ext cx="2121091" cy="406436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B83F35E7-3C8A-4645-8F6D-BD609C641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4845973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8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ko-KR" sz="2000">
                <a:ea typeface="굴림" panose="020B0600000101010101" pitchFamily="50" charset="-127"/>
              </a:rPr>
              <a:t>Prof.  Howon Kim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kumimoji="0" lang="en-US" altLang="ko-KR" sz="2000">
                <a:ea typeface="굴림" panose="020B0600000101010101" pitchFamily="50" charset="-127"/>
              </a:rPr>
              <a:t>PhD </a:t>
            </a:r>
            <a:r>
              <a:rPr lang="en-US" altLang="ko-KR" sz="2000">
                <a:ea typeface="굴림" panose="020B0600000101010101" pitchFamily="50" charset="-127"/>
              </a:rPr>
              <a:t>candidate,  HyoEun Kang</a:t>
            </a:r>
          </a:p>
          <a:p>
            <a:pPr algn="ctr">
              <a:lnSpc>
                <a:spcPct val="80000"/>
              </a:lnSpc>
              <a:buNone/>
            </a:pPr>
            <a:r>
              <a:rPr lang="en-US" altLang="ko-KR" sz="2000">
                <a:ea typeface="굴림" panose="020B0600000101010101" pitchFamily="50" charset="-127"/>
              </a:rPr>
              <a:t>2021.7.23</a:t>
            </a:r>
            <a:endParaRPr kumimoji="0" lang="en-US" altLang="ko-KR" sz="2000">
              <a:ea typeface="굴림" panose="020B0600000101010101" pitchFamily="50" charset="-127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BC2AE18-861B-49CA-B7A1-DDB12196F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0497" y="5750872"/>
            <a:ext cx="438928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rgbClr val="081DE8"/>
              </a:buClr>
              <a:buSzPct val="76000"/>
              <a:buBlip>
                <a:blip r:embed="rId8"/>
              </a:buBlip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547688" indent="-273050" latinLnBrk="1">
              <a:spcBef>
                <a:spcPts val="500"/>
              </a:spcBef>
              <a:buClr>
                <a:srgbClr val="0156FF"/>
              </a:buClr>
              <a:buSzPct val="76000"/>
              <a:buFont typeface="Wingdings" panose="05000000000000000000" pitchFamily="2" charset="2"/>
              <a:buChar char=""/>
              <a:defRPr sz="2800">
                <a:solidFill>
                  <a:srgbClr val="0000FF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822325" indent="-228600" latinLnBrk="1">
              <a:spcBef>
                <a:spcPts val="500"/>
              </a:spcBef>
              <a:buClr>
                <a:srgbClr val="00B0F0"/>
              </a:buClr>
              <a:buSzPct val="76000"/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096963" indent="-228600" latinLnBrk="1">
              <a:spcBef>
                <a:spcPts val="400"/>
              </a:spcBef>
              <a:buClr>
                <a:srgbClr val="FFC000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13716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1828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286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2743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2004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endParaRPr kumimoji="0" lang="en-US" altLang="ko-KR" sz="20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Inception</a:t>
            </a:r>
            <a:r>
              <a:rPr lang="ko-KR" altLang="en-US" sz="2000" b="1"/>
              <a:t> 모듈</a:t>
            </a:r>
            <a:r>
              <a:rPr lang="en-US" altLang="ko-KR" sz="2000" b="1"/>
              <a:t>(2)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연산량 줄이기 위해서 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1x1 conv 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bootleneck 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구조라고 함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Bootleneck 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구조를 사용함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Receptive field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유지하면서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parameter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수와 연산양을 줄임 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76ADB8-2280-4E37-935E-DD62FB5E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340768"/>
            <a:ext cx="4284617" cy="2671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935950-560A-4381-9538-92C5B051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471227"/>
            <a:ext cx="5496725" cy="21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5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 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9" name="图片 7">
            <a:extLst>
              <a:ext uri="{FF2B5EF4-FFF2-40B4-BE49-F238E27FC236}">
                <a16:creationId xmlns:a16="http://schemas.microsoft.com/office/drawing/2014/main" id="{6E39DFEC-593B-49FC-A353-EFA835782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" r="50635" b="1"/>
          <a:stretch/>
        </p:blipFill>
        <p:spPr>
          <a:xfrm>
            <a:off x="-85959" y="29546"/>
            <a:ext cx="4513943" cy="3255438"/>
          </a:xfrm>
          <a:prstGeom prst="rect">
            <a:avLst/>
          </a:prstGeom>
        </p:spPr>
      </p:pic>
      <p:pic>
        <p:nvPicPr>
          <p:cNvPr id="11" name="图片 8">
            <a:extLst>
              <a:ext uri="{FF2B5EF4-FFF2-40B4-BE49-F238E27FC236}">
                <a16:creationId xmlns:a16="http://schemas.microsoft.com/office/drawing/2014/main" id="{3EB11255-7407-4813-8C8E-18F671D52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06" t="792" b="1"/>
          <a:stretch/>
        </p:blipFill>
        <p:spPr>
          <a:xfrm>
            <a:off x="-85959" y="3217258"/>
            <a:ext cx="4644571" cy="3255438"/>
          </a:xfrm>
          <a:prstGeom prst="rect">
            <a:avLst/>
          </a:prstGeom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EF635D17-1FE5-4317-B114-32B8C984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041" y="2989439"/>
            <a:ext cx="4513943" cy="3629300"/>
          </a:xfrm>
          <a:prstGeom prst="rect">
            <a:avLst/>
          </a:prstGeom>
        </p:spPr>
      </p:pic>
      <p:pic>
        <p:nvPicPr>
          <p:cNvPr id="14" name="图片 10">
            <a:extLst>
              <a:ext uri="{FF2B5EF4-FFF2-40B4-BE49-F238E27FC236}">
                <a16:creationId xmlns:a16="http://schemas.microsoft.com/office/drawing/2014/main" id="{2ED7B9CD-E2EE-4C87-B268-3F4BDA69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17473"/>
            <a:ext cx="4630057" cy="267909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DC9EBB-3FB8-4C28-B9F6-E997B606A471}"/>
              </a:ext>
            </a:extLst>
          </p:cNvPr>
          <p:cNvCxnSpPr/>
          <p:nvPr/>
        </p:nvCxnSpPr>
        <p:spPr>
          <a:xfrm>
            <a:off x="170964" y="2989439"/>
            <a:ext cx="8433484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0D53B-DB86-431C-B00A-0066EDA0BD92}"/>
              </a:ext>
            </a:extLst>
          </p:cNvPr>
          <p:cNvSpPr/>
          <p:nvPr/>
        </p:nvSpPr>
        <p:spPr bwMode="auto">
          <a:xfrm>
            <a:off x="4860032" y="1196752"/>
            <a:ext cx="648072" cy="288032"/>
          </a:xfrm>
          <a:prstGeom prst="ellipse">
            <a:avLst/>
          </a:prstGeom>
          <a:solidFill>
            <a:srgbClr val="FF00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C87A27-1259-460D-81FC-63545488D22C}"/>
              </a:ext>
            </a:extLst>
          </p:cNvPr>
          <p:cNvSpPr/>
          <p:nvPr/>
        </p:nvSpPr>
        <p:spPr bwMode="auto">
          <a:xfrm>
            <a:off x="5724128" y="1945058"/>
            <a:ext cx="576064" cy="288032"/>
          </a:xfrm>
          <a:prstGeom prst="ellipse">
            <a:avLst/>
          </a:prstGeom>
          <a:solidFill>
            <a:srgbClr val="FF00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144BBA-B6D2-42B0-8C56-381BFA3A94B3}"/>
              </a:ext>
            </a:extLst>
          </p:cNvPr>
          <p:cNvSpPr/>
          <p:nvPr/>
        </p:nvSpPr>
        <p:spPr bwMode="auto">
          <a:xfrm>
            <a:off x="4932040" y="732839"/>
            <a:ext cx="432048" cy="288032"/>
          </a:xfrm>
          <a:prstGeom prst="ellipse">
            <a:avLst/>
          </a:prstGeom>
          <a:solidFill>
            <a:srgbClr val="FF00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1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/>
              <a:t>추가 분류기를 학습시 사용함</a:t>
            </a:r>
            <a:r>
              <a:rPr lang="en-US" altLang="ko-KR" sz="2000" b="1"/>
              <a:t>.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D56D2-2077-4E57-93AB-D877E8A2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" y="1196751"/>
            <a:ext cx="8893266" cy="38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07504" y="617052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Inception</a:t>
            </a:r>
            <a:r>
              <a:rPr lang="ko-KR" altLang="en-US" sz="2000" b="1"/>
              <a:t> 모듈</a:t>
            </a:r>
            <a:r>
              <a:rPr lang="en-US" altLang="ko-KR" sz="2000" b="1"/>
              <a:t>(2)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endParaRPr lang="en-US" altLang="ko-KR" sz="16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AA79D2F-1CEA-495F-93FD-60EAE0ED8BC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85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lang="en-US" altLang="zh-CN" sz="4000"/>
              <a:t>AlexNet</a:t>
            </a:r>
            <a:endParaRPr lang="en-US" altLang="zh-CN" sz="4000" dirty="0">
              <a:ea typeface="ＭＳ Ｐゴシック" panose="020B0600070205080204" pitchFamily="34" charset="-128"/>
            </a:endParaRPr>
          </a:p>
        </p:txBody>
      </p:sp>
      <p:pic>
        <p:nvPicPr>
          <p:cNvPr id="12" name="图片 7">
            <a:extLst>
              <a:ext uri="{FF2B5EF4-FFF2-40B4-BE49-F238E27FC236}">
                <a16:creationId xmlns:a16="http://schemas.microsoft.com/office/drawing/2014/main" id="{F0EE6F5D-D0A2-40B5-AEE1-A0714C7B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" r="50635" b="1"/>
          <a:stretch/>
        </p:blipFill>
        <p:spPr>
          <a:xfrm>
            <a:off x="0" y="0"/>
            <a:ext cx="4513943" cy="3255438"/>
          </a:xfrm>
          <a:prstGeom prst="rect">
            <a:avLst/>
          </a:prstGeom>
        </p:spPr>
      </p:pic>
      <p:pic>
        <p:nvPicPr>
          <p:cNvPr id="13" name="图片 8">
            <a:extLst>
              <a:ext uri="{FF2B5EF4-FFF2-40B4-BE49-F238E27FC236}">
                <a16:creationId xmlns:a16="http://schemas.microsoft.com/office/drawing/2014/main" id="{E2AA81A0-18B5-4247-9BDB-0B17DD522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06" t="792" b="1"/>
          <a:stretch/>
        </p:blipFill>
        <p:spPr>
          <a:xfrm>
            <a:off x="0" y="3035604"/>
            <a:ext cx="4644571" cy="3255438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522B5FAB-FC4A-4A0B-9FBD-E9AB7099A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07785"/>
            <a:ext cx="4513943" cy="3629300"/>
          </a:xfrm>
          <a:prstGeom prst="rect">
            <a:avLst/>
          </a:prstGeom>
        </p:spPr>
      </p:pic>
      <p:pic>
        <p:nvPicPr>
          <p:cNvPr id="15" name="图片 10">
            <a:extLst>
              <a:ext uri="{FF2B5EF4-FFF2-40B4-BE49-F238E27FC236}">
                <a16:creationId xmlns:a16="http://schemas.microsoft.com/office/drawing/2014/main" id="{1AAB068C-7FA9-4439-9421-D7C31202B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052" y="-17355"/>
            <a:ext cx="4630057" cy="26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4. ResNet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ResNet – Residual Network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Facebook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Kaimin He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만듦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152 layer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어떻게 가능하게 했을까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– Gradient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전달이 잘 될 수 있을까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F9C97-E45B-4AC5-9A9E-AAF26FDCE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52" y="1844824"/>
            <a:ext cx="7956376" cy="45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4. ResNet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8103" y="617052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ResNet – Residual Network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Gradient Highway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개념 만듦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Skip-Connection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존재 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083992-1898-4755-A8A8-8A3B31AF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3" y="1997684"/>
            <a:ext cx="8937540" cy="392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2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4. ResNet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8103" y="617052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ResNet – Residual Network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추출 전과 추출 후를 서로 더하는 구조를 가짐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Skip-Connection (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그림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왼쪽의 일반적인 구조는 모두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Skip-connection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(Residual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사용할 수 있음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35DFA7-F673-40B7-B6D3-302E39E8F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44824"/>
            <a:ext cx="7344816" cy="30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8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4. ResNet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8103" y="617052"/>
            <a:ext cx="8937540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/>
              <a:t>Identity Mapping </a:t>
            </a:r>
            <a:r>
              <a:rPr lang="ko-KR" altLang="en-US" sz="2000" b="1"/>
              <a:t>개념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기존에는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추출하면 반드시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activation function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적용했는데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아래 그림처럼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ReLU(activation fn)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사용하지 않고 입력값을 그냥 더함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그림처럼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응용하여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activation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 거치지 않은 기존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더해지는 구조 제안됨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(pre-activation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D4737F-E24C-4BC0-AEB7-7F08205F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340013"/>
            <a:ext cx="3577157" cy="42269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064508-8D86-4C6A-9554-9F5AD7AC3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52" y="2042453"/>
            <a:ext cx="2750241" cy="23042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6EEBB1-A95A-4855-833C-2615A50D4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44" y="4336838"/>
            <a:ext cx="3048816" cy="24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8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</a:t>
            </a:r>
            <a:r>
              <a:rPr lang="ko-KR" altLang="en-US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참고 기술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24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1. (</a:t>
            </a:r>
            <a:r>
              <a:rPr kumimoji="1" lang="ko-KR" altLang="en-US"/>
              <a:t>참고</a:t>
            </a:r>
            <a:r>
              <a:rPr kumimoji="1" lang="en-US" altLang="ko-KR"/>
              <a:t>) Convolution</a:t>
            </a:r>
            <a:r>
              <a:rPr kumimoji="1" lang="en-US" altLang="ko-KR" dirty="0"/>
              <a:t>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90222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000" b="1"/>
              <a:t>참고</a:t>
            </a:r>
            <a:r>
              <a:rPr lang="en-US" altLang="ko-KR" sz="2000" b="1"/>
              <a:t>) </a:t>
            </a:r>
            <a:r>
              <a:rPr lang="en-US" altLang="ko-KR" sz="2000" b="1">
                <a:highlight>
                  <a:srgbClr val="FFFF00"/>
                </a:highlight>
              </a:rPr>
              <a:t>Kernel</a:t>
            </a:r>
            <a:r>
              <a:rPr lang="ko-KR" altLang="en-US" sz="2000" b="1" dirty="0">
                <a:highlight>
                  <a:srgbClr val="FFFF00"/>
                </a:highlight>
              </a:rPr>
              <a:t>과 </a:t>
            </a:r>
            <a:r>
              <a:rPr lang="en-US" altLang="ko-KR" sz="2000" b="1" dirty="0">
                <a:highlight>
                  <a:srgbClr val="FFFF00"/>
                </a:highlight>
              </a:rPr>
              <a:t>filter</a:t>
            </a:r>
            <a:r>
              <a:rPr lang="ko-KR" altLang="en-US" sz="2000" b="1" dirty="0">
                <a:highlight>
                  <a:srgbClr val="FFFF00"/>
                </a:highlight>
              </a:rPr>
              <a:t>에 대한 정확한 구분</a:t>
            </a:r>
            <a:endParaRPr lang="en-US" altLang="ko-KR" sz="2000" dirty="0">
              <a:highlight>
                <a:srgbClr val="FFFF00"/>
              </a:highlight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입력과 곱해지는 가중치 행렬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(~channel)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연결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Filter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당연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보다 </a:t>
            </a:r>
            <a:r>
              <a:rPr lang="ko-KR" altLang="en-US" sz="12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한차원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더 큼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예를 들어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2D convolution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행렬임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(~Layer)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차원이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H*</a:t>
            </a:r>
            <a:r>
              <a:rPr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 </a:t>
            </a:r>
            <a:r>
              <a:rPr lang="ko-KR" altLang="en-US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이고</a:t>
            </a:r>
            <a:r>
              <a:rPr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채널이 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k(3)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경우이며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 사용한 </a:t>
            </a:r>
            <a:r>
              <a:rPr lang="en-US" altLang="ko-KR" sz="1200" b="1"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 </a:t>
            </a:r>
            <a:r>
              <a:rPr lang="ko-KR" altLang="en-US" sz="1200" b="1" dirty="0"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차원</a:t>
            </a:r>
            <a:r>
              <a:rPr lang="ko-KR" altLang="en-US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H*W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*K(3x3x3) !(</a:t>
            </a:r>
            <a:r>
              <a:rPr lang="ko-KR" altLang="en-US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혹은 </a:t>
            </a:r>
            <a:r>
              <a:rPr lang="en-US" altLang="ko-KR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K*H*W</a:t>
            </a:r>
            <a:r>
              <a:rPr lang="ko-KR" altLang="en-US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표현</a:t>
            </a:r>
            <a:r>
              <a:rPr lang="en-US" altLang="ko-KR" sz="12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>
                <a:hlinkClick r:id="rId4"/>
              </a:rPr>
              <a:t>https://towardsdatascience.com/types-of-convolution-kernels-simplified-f040cb307c37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https://cs231n.github.io/convolutional-networks/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EA1EA-1251-4963-A7EB-E4F28229482A}"/>
              </a:ext>
            </a:extLst>
          </p:cNvPr>
          <p:cNvSpPr txBox="1"/>
          <p:nvPr/>
        </p:nvSpPr>
        <p:spPr>
          <a:xfrm>
            <a:off x="107504" y="5735175"/>
            <a:ext cx="15121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6"/>
              </a:rPr>
              <a:t>https://www.cockos.com/licecap/</a:t>
            </a:r>
            <a:r>
              <a:rPr lang="ko-KR" altLang="en-US" sz="1100" dirty="0"/>
              <a:t>으로 </a:t>
            </a:r>
            <a:r>
              <a:rPr lang="en-US" altLang="ko-KR" sz="1100" dirty="0"/>
              <a:t>animated GIF</a:t>
            </a:r>
            <a:r>
              <a:rPr lang="ko-KR" altLang="en-US" sz="1100" dirty="0"/>
              <a:t> 만듦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047766-1AEB-49B0-861B-374963F7B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43" y="1722100"/>
            <a:ext cx="5654427" cy="4600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E065D-C7E9-4E06-B577-6A637B32587D}"/>
              </a:ext>
            </a:extLst>
          </p:cNvPr>
          <p:cNvSpPr txBox="1"/>
          <p:nvPr/>
        </p:nvSpPr>
        <p:spPr>
          <a:xfrm>
            <a:off x="6804248" y="3933056"/>
            <a:ext cx="216024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8288" indent="-268288">
              <a:buAutoNum type="arabicParenBoth"/>
            </a:pPr>
            <a:r>
              <a:rPr lang="ko-KR" altLang="en-US" sz="1200"/>
              <a:t>두개의 필터 존재</a:t>
            </a:r>
            <a:r>
              <a:rPr lang="en-US" altLang="ko-KR" sz="1200"/>
              <a:t>. Filter </a:t>
            </a:r>
            <a:r>
              <a:rPr lang="en-US" altLang="ko-KR" sz="1200" dirty="0"/>
              <a:t>W0</a:t>
            </a:r>
            <a:r>
              <a:rPr lang="ko-KR" altLang="en-US" sz="1200"/>
              <a:t>는 </a:t>
            </a:r>
            <a:r>
              <a:rPr lang="en-US" altLang="ko-KR" sz="1200"/>
              <a:t>3</a:t>
            </a:r>
            <a:r>
              <a:rPr lang="ko-KR" altLang="en-US" sz="1200" dirty="0"/>
              <a:t>개의 </a:t>
            </a:r>
            <a:r>
              <a:rPr lang="en-US" altLang="ko-KR" sz="1200" dirty="0"/>
              <a:t>3x3 kernel</a:t>
            </a:r>
            <a:r>
              <a:rPr lang="ko-KR" altLang="en-US" sz="1200"/>
              <a:t>로 구성됨</a:t>
            </a:r>
            <a:r>
              <a:rPr lang="en-US" altLang="ko-KR" sz="1200"/>
              <a:t>. Filter </a:t>
            </a:r>
            <a:r>
              <a:rPr lang="en-US" altLang="ko-KR" sz="1200" dirty="0"/>
              <a:t>W1</a:t>
            </a:r>
            <a:r>
              <a:rPr lang="ko-KR" altLang="en-US" sz="1200"/>
              <a:t>도</a:t>
            </a:r>
            <a:r>
              <a:rPr lang="en-US" altLang="ko-KR" sz="1200"/>
              <a:t>..</a:t>
            </a:r>
          </a:p>
          <a:p>
            <a:pPr marL="268288" indent="-268288"/>
            <a:endParaRPr lang="en-US" altLang="ko-KR" sz="1200"/>
          </a:p>
          <a:p>
            <a:pPr marL="268288" indent="-268288"/>
            <a:r>
              <a:rPr lang="en-US" altLang="ko-KR" sz="1200"/>
              <a:t>(2) output</a:t>
            </a:r>
            <a:r>
              <a:rPr lang="ko-KR" altLang="en-US" sz="1200"/>
              <a:t>은 필터 갯수만큼 나옴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680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9601" y="1049706"/>
            <a:ext cx="66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변형 기법 </a:t>
            </a:r>
            <a:r>
              <a:rPr lang="ko-KR" altLang="en-US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en-US" altLang="ko-KR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537450" y="2345596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sz="1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537449" y="3350174"/>
            <a:ext cx="4037477" cy="6447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CNN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참고 기술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모서리가 둥근 직사각형 19">
            <a:extLst>
              <a:ext uri="{FF2B5EF4-FFF2-40B4-BE49-F238E27FC236}">
                <a16:creationId xmlns:a16="http://schemas.microsoft.com/office/drawing/2014/main" id="{CC039892-CCDE-4F3C-BEBB-5935AB02D806}"/>
              </a:ext>
            </a:extLst>
          </p:cNvPr>
          <p:cNvSpPr/>
          <p:nvPr/>
        </p:nvSpPr>
        <p:spPr>
          <a:xfrm>
            <a:off x="2526339" y="4354752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CNN </a:t>
            </a:r>
            <a:r>
              <a:rPr lang="ko-KR" altLang="en-US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b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1. (</a:t>
            </a:r>
            <a:r>
              <a:rPr kumimoji="1" lang="ko-KR" altLang="en-US"/>
              <a:t>참고</a:t>
            </a:r>
            <a:r>
              <a:rPr kumimoji="1" lang="en-US" altLang="ko-KR"/>
              <a:t>) 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1D convolution(1</a:t>
            </a:r>
            <a:r>
              <a:rPr lang="ko-KR" altLang="en-US" sz="2000" b="1" dirty="0"/>
              <a:t>차원 </a:t>
            </a:r>
            <a:r>
              <a:rPr lang="en-US" altLang="ko-KR" sz="2000" b="1" dirty="0"/>
              <a:t>convolution)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1D convolution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시계열 데이터 분석에 많이 사용됨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 데이터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1D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이므로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필터는 한 방향으로만 이동할 수 있으므로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출력도 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1D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됨 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</a:t>
            </a:r>
            <a:r>
              <a:rPr lang="en-US" altLang="ko-KR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1D</a:t>
            </a:r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입력에 두 종류의 </a:t>
            </a:r>
            <a:r>
              <a:rPr lang="en-US" altLang="ko-KR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사용하여 </a:t>
            </a:r>
            <a:r>
              <a:rPr lang="en-US" altLang="ko-KR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1D convolution </a:t>
            </a:r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수행하는 예</a:t>
            </a:r>
            <a:endParaRPr lang="en-US" altLang="ko-KR" sz="16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https://towardsdatascience.com/types-of-convolution-kernels-simplified-f040cb307c37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AEF63A5-A3E9-4406-B6FD-93C398B0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5305"/>
            <a:ext cx="5832648" cy="30028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CA4B54-1331-4C87-B21D-62DFBDB6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242058"/>
            <a:ext cx="3528392" cy="9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1. (</a:t>
            </a:r>
            <a:r>
              <a:rPr kumimoji="1" lang="ko-KR" altLang="en-US"/>
              <a:t>참고</a:t>
            </a:r>
            <a:r>
              <a:rPr kumimoji="1" lang="en-US" altLang="ko-KR"/>
              <a:t>) 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000" b="1">
                <a:solidFill>
                  <a:srgbClr val="C00000"/>
                </a:solidFill>
              </a:rPr>
              <a:t>단일 채널 </a:t>
            </a:r>
            <a:r>
              <a:rPr lang="en-US" altLang="ko-KR" sz="2000" b="1"/>
              <a:t>2D convolution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6X6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데이터에 대해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3x3 kernel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적용하는 예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BE8098-3433-4AD7-A2F9-BE49352901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22" y="1556509"/>
            <a:ext cx="5385534" cy="476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https://towardsdatascience.com/types-of-convolution-kernels-simplified-f040cb307c37</a:t>
            </a:r>
          </a:p>
        </p:txBody>
      </p:sp>
    </p:spTree>
    <p:extLst>
      <p:ext uri="{BB962C8B-B14F-4D97-AF65-F5344CB8AC3E}">
        <p14:creationId xmlns:p14="http://schemas.microsoft.com/office/powerpoint/2010/main" val="137170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1. (</a:t>
            </a:r>
            <a:r>
              <a:rPr kumimoji="1" lang="ko-KR" altLang="en-US"/>
              <a:t>참고</a:t>
            </a:r>
            <a:r>
              <a:rPr kumimoji="1" lang="en-US" altLang="ko-KR"/>
              <a:t>) 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000" b="1">
                <a:solidFill>
                  <a:srgbClr val="C00000"/>
                </a:solidFill>
              </a:rPr>
              <a:t>다중 채널 </a:t>
            </a:r>
            <a:r>
              <a:rPr lang="en-US" altLang="ko-KR" sz="2000" b="1"/>
              <a:t>2D convolution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6X6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데이터에 대해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3x3 kernel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적용하는 예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https://towardsdatascience.com/types-of-convolution-kernels-simplified-f040cb307c37</a:t>
            </a:r>
            <a:endParaRPr lang="ko-KR" altLang="en-US" sz="1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FA19F2A-8E4A-4E1C-A77B-72E6B531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57" y="1844943"/>
            <a:ext cx="5020494" cy="38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2E0E9-34A2-44CA-B2FB-07A2BAE1BF89}"/>
              </a:ext>
            </a:extLst>
          </p:cNvPr>
          <p:cNvSpPr txBox="1"/>
          <p:nvPr/>
        </p:nvSpPr>
        <p:spPr>
          <a:xfrm>
            <a:off x="827584" y="3599803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FFF3F"/>
                </a:solidFill>
                <a:highlight>
                  <a:srgbClr val="0000FF"/>
                </a:highlight>
              </a:rPr>
              <a:t>7x7 2D </a:t>
            </a:r>
            <a:r>
              <a:rPr lang="ko-KR" altLang="en-US">
                <a:solidFill>
                  <a:srgbClr val="FFFF3F"/>
                </a:solidFill>
                <a:highlight>
                  <a:srgbClr val="0000FF"/>
                </a:highlight>
              </a:rPr>
              <a:t>입력</a:t>
            </a:r>
            <a:r>
              <a:rPr lang="ko-KR" altLang="en-US">
                <a:highlight>
                  <a:srgbClr val="0000FF"/>
                </a:highlight>
              </a:rPr>
              <a:t> </a:t>
            </a:r>
            <a:r>
              <a:rPr lang="en-US" altLang="ko-KR"/>
              <a:t>feature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7FF82-8CAA-4223-9DB2-69D0A4DE3F2A}"/>
              </a:ext>
            </a:extLst>
          </p:cNvPr>
          <p:cNvSpPr txBox="1"/>
          <p:nvPr/>
        </p:nvSpPr>
        <p:spPr>
          <a:xfrm>
            <a:off x="729605" y="149447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C00000"/>
                </a:solidFill>
              </a:rPr>
              <a:t>입력 </a:t>
            </a:r>
            <a:r>
              <a:rPr lang="en-US" altLang="ko-KR" sz="1600">
                <a:solidFill>
                  <a:srgbClr val="C00000"/>
                </a:solidFill>
              </a:rPr>
              <a:t>feature map</a:t>
            </a:r>
            <a:r>
              <a:rPr lang="ko-KR" altLang="en-US" sz="1600">
                <a:solidFill>
                  <a:srgbClr val="C00000"/>
                </a:solidFill>
              </a:rPr>
              <a:t>은</a:t>
            </a:r>
            <a:endParaRPr lang="en-US" altLang="ko-KR" sz="1600">
              <a:solidFill>
                <a:srgbClr val="C00000"/>
              </a:solidFill>
            </a:endParaRPr>
          </a:p>
          <a:p>
            <a:pPr algn="ctr"/>
            <a:r>
              <a:rPr lang="ko-KR" altLang="en-US" sz="1600">
                <a:solidFill>
                  <a:srgbClr val="C00000"/>
                </a:solidFill>
                <a:highlight>
                  <a:srgbClr val="FFFF00"/>
                </a:highlight>
              </a:rPr>
              <a:t>다수의 채널을 가짐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7C6AAE40-8E7E-437E-94E9-04311269E0C1}"/>
              </a:ext>
            </a:extLst>
          </p:cNvPr>
          <p:cNvSpPr/>
          <p:nvPr/>
        </p:nvSpPr>
        <p:spPr>
          <a:xfrm rot="3401157">
            <a:off x="2782583" y="1104528"/>
            <a:ext cx="412839" cy="2362271"/>
          </a:xfrm>
          <a:prstGeom prst="leftBrace">
            <a:avLst>
              <a:gd name="adj1" fmla="val 0"/>
              <a:gd name="adj2" fmla="val 54951"/>
            </a:avLst>
          </a:prstGeom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67EE5-0F6E-4182-803D-91E79E0F0C8B}"/>
              </a:ext>
            </a:extLst>
          </p:cNvPr>
          <p:cNvSpPr txBox="1"/>
          <p:nvPr/>
        </p:nvSpPr>
        <p:spPr>
          <a:xfrm>
            <a:off x="3203848" y="5131503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b="1">
                <a:solidFill>
                  <a:schemeClr val="accent6"/>
                </a:solidFill>
              </a:rPr>
              <a:t>3x3 kernel</a:t>
            </a:r>
            <a:r>
              <a:rPr lang="ko-KR" altLang="en-US" sz="1400" b="1">
                <a:solidFill>
                  <a:schemeClr val="accent6"/>
                </a:solidFill>
              </a:rPr>
              <a:t>이 입력 데이터 채널 수 만큼 존재함</a:t>
            </a:r>
            <a:endParaRPr lang="en-US" altLang="ko-KR" sz="1400" b="1">
              <a:solidFill>
                <a:schemeClr val="accent6"/>
              </a:solidFill>
            </a:endParaRPr>
          </a:p>
          <a:p>
            <a:pPr algn="ctr" latinLnBrk="0"/>
            <a:r>
              <a:rPr lang="en-US" altLang="ko-KR" sz="1400" b="1"/>
              <a:t>(</a:t>
            </a:r>
            <a:r>
              <a:rPr lang="ko-KR" altLang="en-US" sz="1400" b="1"/>
              <a:t>즉</a:t>
            </a:r>
            <a:r>
              <a:rPr lang="en-US" altLang="ko-KR" sz="1400" b="1"/>
              <a:t>, </a:t>
            </a:r>
            <a:r>
              <a:rPr lang="ko-KR" altLang="en-US" sz="1400" b="1"/>
              <a:t>입력의 모든 채널에 각가 대응하는 커널이 하나씩 있음</a:t>
            </a:r>
            <a:r>
              <a:rPr lang="en-US" altLang="ko-KR" sz="1400" b="1"/>
              <a:t>)</a:t>
            </a:r>
            <a:endParaRPr lang="ko-KR" altLang="en-US" sz="1400" b="1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F8F429-683F-4C75-A0C9-2EE9529B9353}"/>
              </a:ext>
            </a:extLst>
          </p:cNvPr>
          <p:cNvGrpSpPr/>
          <p:nvPr/>
        </p:nvGrpSpPr>
        <p:grpSpPr>
          <a:xfrm>
            <a:off x="1730264" y="4725144"/>
            <a:ext cx="824475" cy="1142949"/>
            <a:chOff x="2019333" y="4894849"/>
            <a:chExt cx="824475" cy="11429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14630A-6C0B-42A5-8305-9395E5FF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9333" y="4894849"/>
              <a:ext cx="414901" cy="687763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DC7EF56-FBA6-49F8-9B8E-E6CD3B1B2D7E}"/>
                </a:ext>
              </a:extLst>
            </p:cNvPr>
            <p:cNvCxnSpPr/>
            <p:nvPr/>
          </p:nvCxnSpPr>
          <p:spPr>
            <a:xfrm>
              <a:off x="2483768" y="5301208"/>
              <a:ext cx="360040" cy="216024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728AB64-90C0-4B80-8A41-01C02E0FE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3496" y="5542126"/>
              <a:ext cx="11881" cy="495672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230B72-DB81-495E-9204-D8447C6EA97D}"/>
              </a:ext>
            </a:extLst>
          </p:cNvPr>
          <p:cNvSpPr txBox="1"/>
          <p:nvPr/>
        </p:nvSpPr>
        <p:spPr>
          <a:xfrm>
            <a:off x="107504" y="581462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>
                <a:solidFill>
                  <a:srgbClr val="FF0000"/>
                </a:solidFill>
              </a:rPr>
              <a:t>필터는 두 방향으로 이동 가능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 latinLnBrk="0"/>
            <a:r>
              <a:rPr lang="en-US" altLang="ko-KR" sz="1400" b="1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400" b="1">
                <a:solidFill>
                  <a:srgbClr val="0000FF"/>
                </a:solidFill>
              </a:rPr>
              <a:t>2D</a:t>
            </a:r>
            <a:r>
              <a:rPr lang="ko-KR" altLang="en-US" sz="1400" b="1">
                <a:solidFill>
                  <a:srgbClr val="0000FF"/>
                </a:solidFill>
              </a:rPr>
              <a:t> </a:t>
            </a:r>
            <a:r>
              <a:rPr lang="en-US" altLang="ko-KR" sz="1400" b="1">
                <a:solidFill>
                  <a:srgbClr val="0000FF"/>
                </a:solidFill>
              </a:rPr>
              <a:t>convolution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9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1A03B78-1920-43EC-9CCA-D5123125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34206"/>
            <a:ext cx="5750626" cy="42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1. (</a:t>
            </a:r>
            <a:r>
              <a:rPr kumimoji="1" lang="ko-KR" altLang="en-US"/>
              <a:t>참고</a:t>
            </a:r>
            <a:r>
              <a:rPr kumimoji="1" lang="en-US" altLang="ko-KR"/>
              <a:t>) 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r>
              <a:rPr lang="en-US" altLang="ko-KR" sz="2000" b="1"/>
              <a:t>3D convolution (with</a:t>
            </a:r>
            <a:r>
              <a:rPr lang="ko-KR" altLang="en-US" sz="2000" b="1"/>
              <a:t> </a:t>
            </a:r>
            <a:r>
              <a:rPr lang="en-US" altLang="ko-KR" sz="2000" b="1"/>
              <a:t>multichannel)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채널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 시각화 어려움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( 4D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이므로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).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이에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여기서는 단일 채널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convolution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보겠음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아래처럼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 3D convolution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600" b="1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방향으로 이동하면서 계산함 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https://towardsdatascience.com/types-of-convolution-kernels-simplified-f040cb307c37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B220C-2254-434F-9716-7A4641A93F95}"/>
              </a:ext>
            </a:extLst>
          </p:cNvPr>
          <p:cNvSpPr txBox="1"/>
          <p:nvPr/>
        </p:nvSpPr>
        <p:spPr>
          <a:xfrm>
            <a:off x="6660232" y="1772816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※ </a:t>
            </a:r>
            <a:r>
              <a:rPr lang="ko-KR" altLang="en-US" sz="1600"/>
              <a:t>대부분의 </a:t>
            </a:r>
            <a:r>
              <a:rPr lang="en-US" altLang="ko-KR" sz="1600"/>
              <a:t>cnn</a:t>
            </a:r>
            <a:r>
              <a:rPr lang="ko-KR" altLang="en-US" sz="1600"/>
              <a:t>은  </a:t>
            </a:r>
            <a:r>
              <a:rPr lang="en-US" altLang="ko-KR" sz="1600"/>
              <a:t>2D convolution</a:t>
            </a:r>
            <a:r>
              <a:rPr lang="ko-KR" altLang="en-US" sz="1600"/>
              <a:t>을 사용함</a:t>
            </a:r>
          </a:p>
        </p:txBody>
      </p:sp>
    </p:spTree>
    <p:extLst>
      <p:ext uri="{BB962C8B-B14F-4D97-AF65-F5344CB8AC3E}">
        <p14:creationId xmlns:p14="http://schemas.microsoft.com/office/powerpoint/2010/main" val="200492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2. (</a:t>
            </a:r>
            <a:r>
              <a:rPr kumimoji="1" lang="ko-KR" altLang="en-US"/>
              <a:t>참고</a:t>
            </a:r>
            <a:r>
              <a:rPr kumimoji="1" lang="en-US" altLang="ko-KR"/>
              <a:t>) Transposed</a:t>
            </a:r>
            <a:r>
              <a:rPr kumimoji="1" lang="ko-KR" altLang="en-US"/>
              <a:t> </a:t>
            </a:r>
            <a:r>
              <a:rPr kumimoji="1" lang="en-US" altLang="ko-KR"/>
              <a:t>Convolution</a:t>
            </a:r>
            <a:r>
              <a:rPr kumimoji="1" lang="en-US" altLang="ko-KR" dirty="0"/>
              <a:t>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Transposed Convolution (De-convolution)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upsampling </a:t>
            </a:r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기법의 한 종류임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 vs. convolution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downsampling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아래 오른쪽 사례는 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2x2 feature map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4x4 upsampling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모습 보여줌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highlight>
                  <a:srgbClr val="FFFF00"/>
                </a:highlight>
              </a:rPr>
              <a:t>https://towardsdatascience.com/transposed-convolution-demystified-84ca81b4baba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D45F12-76D7-4E92-9BE7-7B69E518E6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37994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8A848F-EF15-447B-9F34-A88056903902}"/>
              </a:ext>
            </a:extLst>
          </p:cNvPr>
          <p:cNvSpPr txBox="1"/>
          <p:nvPr/>
        </p:nvSpPr>
        <p:spPr>
          <a:xfrm>
            <a:off x="233772" y="4310202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4x4 </a:t>
            </a:r>
            <a:r>
              <a:rPr lang="ko-KR" altLang="en-US" sz="1600"/>
              <a:t>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1DCDF-F927-4772-A3BF-588C46620B84}"/>
              </a:ext>
            </a:extLst>
          </p:cNvPr>
          <p:cNvSpPr txBox="1"/>
          <p:nvPr/>
        </p:nvSpPr>
        <p:spPr>
          <a:xfrm>
            <a:off x="0" y="2510002"/>
            <a:ext cx="1619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B050"/>
                </a:solidFill>
              </a:rPr>
              <a:t>2x2 convolution</a:t>
            </a:r>
          </a:p>
          <a:p>
            <a:pPr algn="ctr"/>
            <a:r>
              <a:rPr lang="ko-KR" altLang="en-US" sz="1600" b="1">
                <a:solidFill>
                  <a:srgbClr val="00B050"/>
                </a:solidFill>
              </a:rPr>
              <a:t>결과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0E73A5-D1C6-4674-BEFF-531830DFFFCE}"/>
              </a:ext>
            </a:extLst>
          </p:cNvPr>
          <p:cNvSpPr/>
          <p:nvPr/>
        </p:nvSpPr>
        <p:spPr bwMode="auto">
          <a:xfrm flipV="1">
            <a:off x="726190" y="3340999"/>
            <a:ext cx="360040" cy="720080"/>
          </a:xfrm>
          <a:prstGeom prst="downArrow">
            <a:avLst/>
          </a:prstGeom>
          <a:gradFill>
            <a:gsLst>
              <a:gs pos="0">
                <a:srgbClr val="0000FF"/>
              </a:gs>
              <a:gs pos="57000">
                <a:srgbClr val="00B05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AF72139-8422-42BC-A730-3CE455A23F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00" y="1844824"/>
            <a:ext cx="32766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BD7002-858B-4B02-9670-5981DDCB4C22}"/>
              </a:ext>
            </a:extLst>
          </p:cNvPr>
          <p:cNvSpPr txBox="1"/>
          <p:nvPr/>
        </p:nvSpPr>
        <p:spPr>
          <a:xfrm>
            <a:off x="3877000" y="4424740"/>
            <a:ext cx="13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padded</a:t>
            </a:r>
          </a:p>
          <a:p>
            <a:pPr algn="ctr"/>
            <a:r>
              <a:rPr lang="en-US" altLang="ko-KR" sz="1600"/>
              <a:t>2x2 </a:t>
            </a:r>
            <a:r>
              <a:rPr lang="ko-KR" altLang="en-US" sz="1600"/>
              <a:t>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A7764-28AB-47FE-AC28-BC4764A66CAF}"/>
              </a:ext>
            </a:extLst>
          </p:cNvPr>
          <p:cNvSpPr txBox="1"/>
          <p:nvPr/>
        </p:nvSpPr>
        <p:spPr>
          <a:xfrm>
            <a:off x="3480956" y="2702009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B050"/>
                </a:solidFill>
              </a:rPr>
              <a:t>4x4</a:t>
            </a:r>
          </a:p>
          <a:p>
            <a:pPr algn="ctr"/>
            <a:r>
              <a:rPr lang="en-US" altLang="ko-KR" sz="1600" b="1">
                <a:solidFill>
                  <a:srgbClr val="00B050"/>
                </a:solidFill>
              </a:rPr>
              <a:t>De-convolution</a:t>
            </a:r>
          </a:p>
          <a:p>
            <a:pPr algn="ctr"/>
            <a:r>
              <a:rPr lang="ko-KR" altLang="en-US" sz="1600" b="1">
                <a:solidFill>
                  <a:srgbClr val="00B050"/>
                </a:solidFill>
              </a:rPr>
              <a:t>결과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96455AC-5631-414C-80A0-62BB1B884CFD}"/>
              </a:ext>
            </a:extLst>
          </p:cNvPr>
          <p:cNvSpPr/>
          <p:nvPr/>
        </p:nvSpPr>
        <p:spPr bwMode="auto">
          <a:xfrm flipV="1">
            <a:off x="4297546" y="3539542"/>
            <a:ext cx="360040" cy="720080"/>
          </a:xfrm>
          <a:prstGeom prst="downArrow">
            <a:avLst/>
          </a:prstGeom>
          <a:gradFill>
            <a:gsLst>
              <a:gs pos="0">
                <a:srgbClr val="0000FF"/>
              </a:gs>
              <a:gs pos="57000">
                <a:srgbClr val="00B05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255782-7A6A-4244-994A-2C5E11A18B17}"/>
              </a:ext>
            </a:extLst>
          </p:cNvPr>
          <p:cNvCxnSpPr/>
          <p:nvPr/>
        </p:nvCxnSpPr>
        <p:spPr>
          <a:xfrm>
            <a:off x="3491548" y="1789426"/>
            <a:ext cx="0" cy="4032448"/>
          </a:xfrm>
          <a:prstGeom prst="line">
            <a:avLst/>
          </a:prstGeom>
          <a:ln w="508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4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2. (</a:t>
            </a:r>
            <a:r>
              <a:rPr kumimoji="1" lang="ko-KR" altLang="en-US"/>
              <a:t>참고</a:t>
            </a:r>
            <a:r>
              <a:rPr kumimoji="1" lang="en-US" altLang="ko-KR"/>
              <a:t>) Transposed</a:t>
            </a:r>
            <a:r>
              <a:rPr kumimoji="1" lang="ko-KR" altLang="en-US"/>
              <a:t> </a:t>
            </a:r>
            <a:r>
              <a:rPr kumimoji="1" lang="en-US" altLang="ko-KR"/>
              <a:t>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Transposed Convolution (De-convolution)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또다른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2x2 feature map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4x4 upsampling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모습 보여줌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highlight>
                  <a:srgbClr val="FFFF00"/>
                </a:highlight>
              </a:rPr>
              <a:t>https://towardsdatascience.com/transposed-convolution-demystified-84ca81b4baba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D7002-858B-4B02-9670-5981DDCB4C22}"/>
              </a:ext>
            </a:extLst>
          </p:cNvPr>
          <p:cNvSpPr txBox="1"/>
          <p:nvPr/>
        </p:nvSpPr>
        <p:spPr>
          <a:xfrm>
            <a:off x="2207374" y="3895624"/>
            <a:ext cx="133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padded</a:t>
            </a:r>
          </a:p>
          <a:p>
            <a:pPr algn="ctr"/>
            <a:r>
              <a:rPr lang="en-US" altLang="ko-KR" sz="1600"/>
              <a:t>2x2 </a:t>
            </a:r>
            <a:r>
              <a:rPr lang="ko-KR" altLang="en-US" sz="1600"/>
              <a:t>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A7764-28AB-47FE-AC28-BC4764A66CAF}"/>
              </a:ext>
            </a:extLst>
          </p:cNvPr>
          <p:cNvSpPr txBox="1"/>
          <p:nvPr/>
        </p:nvSpPr>
        <p:spPr>
          <a:xfrm>
            <a:off x="1811330" y="2172893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B050"/>
                </a:solidFill>
              </a:rPr>
              <a:t>5x5</a:t>
            </a:r>
          </a:p>
          <a:p>
            <a:pPr algn="ctr"/>
            <a:r>
              <a:rPr lang="en-US" altLang="ko-KR" sz="1600" b="1">
                <a:solidFill>
                  <a:srgbClr val="00B050"/>
                </a:solidFill>
              </a:rPr>
              <a:t>De-convolution</a:t>
            </a:r>
          </a:p>
          <a:p>
            <a:pPr algn="ctr"/>
            <a:r>
              <a:rPr lang="ko-KR" altLang="en-US" sz="1600" b="1">
                <a:solidFill>
                  <a:srgbClr val="00B050"/>
                </a:solidFill>
              </a:rPr>
              <a:t>결과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96455AC-5631-414C-80A0-62BB1B884CFD}"/>
              </a:ext>
            </a:extLst>
          </p:cNvPr>
          <p:cNvSpPr/>
          <p:nvPr/>
        </p:nvSpPr>
        <p:spPr bwMode="auto">
          <a:xfrm flipV="1">
            <a:off x="2627920" y="3010426"/>
            <a:ext cx="360040" cy="720080"/>
          </a:xfrm>
          <a:prstGeom prst="downArrow">
            <a:avLst/>
          </a:prstGeom>
          <a:gradFill>
            <a:gsLst>
              <a:gs pos="0">
                <a:srgbClr val="0000FF"/>
              </a:gs>
              <a:gs pos="57000">
                <a:srgbClr val="00B05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0091AF-A2BA-4EDB-AF42-B515D06FA7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92" y="1461440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3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2. (</a:t>
            </a:r>
            <a:r>
              <a:rPr kumimoji="1" lang="ko-KR" altLang="en-US"/>
              <a:t>참고</a:t>
            </a:r>
            <a:r>
              <a:rPr kumimoji="1" lang="en-US" altLang="ko-KR"/>
              <a:t>) Transposed</a:t>
            </a:r>
            <a:r>
              <a:rPr kumimoji="1" lang="ko-KR" altLang="en-US"/>
              <a:t> </a:t>
            </a:r>
            <a:r>
              <a:rPr kumimoji="1" lang="en-US" altLang="ko-KR"/>
              <a:t>Convolution?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Atrous</a:t>
            </a:r>
            <a:r>
              <a:rPr lang="ko-KR" altLang="en-US" sz="2000" b="1"/>
              <a:t> </a:t>
            </a:r>
            <a:r>
              <a:rPr lang="en-US" altLang="ko-KR" sz="2000" b="1"/>
              <a:t>Convolution (=dilated convolution)</a:t>
            </a:r>
            <a:endParaRPr lang="en-US" altLang="ko-KR" sz="200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특정 입력값을 건너뛰면서 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수행하는 사례 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55AB-6A82-4485-AF96-72E38E05763D}"/>
              </a:ext>
            </a:extLst>
          </p:cNvPr>
          <p:cNvSpPr txBox="1"/>
          <p:nvPr/>
        </p:nvSpPr>
        <p:spPr>
          <a:xfrm>
            <a:off x="1763688" y="6320635"/>
            <a:ext cx="7341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highlight>
                  <a:srgbClr val="FFFF00"/>
                </a:highlight>
              </a:rPr>
              <a:t>https://towardsdatascience.com/transposed-convolution-demystified-84ca81b4baba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1A0454-F38D-4FA0-8BD3-BF0BB5888F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926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1FC084-82AE-4580-A82D-6029AEC477A1}"/>
              </a:ext>
            </a:extLst>
          </p:cNvPr>
          <p:cNvSpPr txBox="1"/>
          <p:nvPr/>
        </p:nvSpPr>
        <p:spPr>
          <a:xfrm>
            <a:off x="5282084" y="1527316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atrous :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프랑스어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구멍이 있는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dilated :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확장된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2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(</a:t>
            </a:r>
            <a:r>
              <a:rPr kumimoji="1" lang="ko-KR" altLang="en-US"/>
              <a:t>참고</a:t>
            </a:r>
            <a:r>
              <a:rPr kumimoji="1" lang="en-US" altLang="ko-KR"/>
              <a:t>) Upsampling</a:t>
            </a:r>
            <a:r>
              <a:rPr kumimoji="1" lang="ko-KR" altLang="en-US"/>
              <a:t> 기법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Nearest neigher </a:t>
            </a:r>
            <a:r>
              <a:rPr lang="ko-KR" altLang="en-US" sz="2000" b="1"/>
              <a:t>기법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픽셀값을 사용하여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k-Nearest Neighbors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u="sng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Bed of Nails </a:t>
            </a:r>
            <a:r>
              <a:rPr lang="ko-KR" altLang="en-US" sz="2000" b="1"/>
              <a:t>기법</a:t>
            </a:r>
            <a:endParaRPr lang="en-US" altLang="ko-KR" sz="200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 이미지의 해당 위치에 입력 픽셀값을 복사하고 나머지 위치에는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채움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u="sng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7C5D6-B0AF-44CB-ABEB-4EB27F08CCC6}"/>
              </a:ext>
            </a:extLst>
          </p:cNvPr>
          <p:cNvSpPr txBox="1"/>
          <p:nvPr/>
        </p:nvSpPr>
        <p:spPr>
          <a:xfrm>
            <a:off x="1043608" y="6289574"/>
            <a:ext cx="7560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https://towardsdatascience.com/transposed-convolution-demystified-84ca81b4baba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F02CE3-4E17-4BCF-8C7D-F0D87998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59962"/>
            <a:ext cx="37909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243C62-92CA-4EB7-8E8C-0B664A4B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4270959"/>
            <a:ext cx="3582352" cy="20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2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(</a:t>
            </a:r>
            <a:r>
              <a:rPr kumimoji="1" lang="ko-KR" altLang="en-US"/>
              <a:t>참고</a:t>
            </a:r>
            <a:r>
              <a:rPr kumimoji="1" lang="en-US" altLang="ko-KR"/>
              <a:t>) Upsampling</a:t>
            </a:r>
            <a:r>
              <a:rPr kumimoji="1" lang="ko-KR" altLang="en-US"/>
              <a:t> 기법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Bi-Linear Interpolation (</a:t>
            </a:r>
            <a:r>
              <a:rPr lang="ko-KR" altLang="en-US" sz="2000" b="1"/>
              <a:t>쌍선형</a:t>
            </a:r>
            <a:r>
              <a:rPr lang="en-US" altLang="ko-KR" sz="2000" b="1"/>
              <a:t> </a:t>
            </a:r>
            <a:r>
              <a:rPr lang="ko-KR" altLang="en-US" sz="2000" b="1"/>
              <a:t>보간</a:t>
            </a:r>
            <a:r>
              <a:rPr lang="en-US" altLang="ko-KR" sz="2000" b="1"/>
              <a:t>) </a:t>
            </a:r>
            <a:r>
              <a:rPr lang="ko-KR" altLang="en-US" sz="2000" b="1"/>
              <a:t>기법</a:t>
            </a:r>
            <a:endParaRPr lang="en-US" altLang="ko-KR" sz="200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내분점 계산식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 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u="sng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7C5D6-B0AF-44CB-ABEB-4EB27F08CCC6}"/>
              </a:ext>
            </a:extLst>
          </p:cNvPr>
          <p:cNvSpPr txBox="1"/>
          <p:nvPr/>
        </p:nvSpPr>
        <p:spPr>
          <a:xfrm>
            <a:off x="1043608" y="6289574"/>
            <a:ext cx="7560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https://ballentain.tistory.com/55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E5DA6-1291-4061-B396-F667AE86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99" y="1089962"/>
            <a:ext cx="5881993" cy="2339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CC1C77-353B-4F81-B6D5-937712DD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837341"/>
            <a:ext cx="2647619" cy="1180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AD92CD-1ACE-4972-9689-393222488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3825795"/>
            <a:ext cx="52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2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7FB44C2-EF5E-4D18-A08C-ED263EA6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8458"/>
            <a:ext cx="7976325" cy="39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(</a:t>
            </a:r>
            <a:r>
              <a:rPr kumimoji="1" lang="ko-KR" altLang="en-US"/>
              <a:t>참고</a:t>
            </a:r>
            <a:r>
              <a:rPr kumimoji="1" lang="en-US" altLang="ko-KR"/>
              <a:t>) Upsampling</a:t>
            </a:r>
            <a:r>
              <a:rPr kumimoji="1" lang="ko-KR" altLang="en-US"/>
              <a:t> 기법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r>
              <a:rPr lang="en-US" altLang="ko-KR" sz="2000" b="1"/>
              <a:t>Max-Unpooling </a:t>
            </a:r>
            <a:r>
              <a:rPr lang="ko-KR" altLang="en-US" sz="2000" b="1"/>
              <a:t>기법</a:t>
            </a:r>
            <a:endParaRPr lang="en-US" altLang="ko-KR" sz="200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max-unpooling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위해선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우선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max-pooling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단계에서의 최대값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가지고 있어야 함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사용함</a:t>
            </a:r>
            <a:endParaRPr lang="ko-KR" altLang="en-US" sz="1600" b="1" u="sng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7C5D6-B0AF-44CB-ABEB-4EB27F08CCC6}"/>
              </a:ext>
            </a:extLst>
          </p:cNvPr>
          <p:cNvSpPr txBox="1"/>
          <p:nvPr/>
        </p:nvSpPr>
        <p:spPr>
          <a:xfrm>
            <a:off x="1043608" y="6289574"/>
            <a:ext cx="7560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https://towardsdatascience.com/transposed-convolution-demystified-84ca81b4baba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05876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사례 분석</a:t>
            </a:r>
            <a:endParaRPr lang="ko-KR" altLang="en-US" sz="20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81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4. (</a:t>
            </a:r>
            <a:r>
              <a:rPr kumimoji="1" lang="ko-KR" altLang="en-US"/>
              <a:t>참고</a:t>
            </a:r>
            <a:r>
              <a:rPr kumimoji="1" lang="en-US" altLang="ko-KR"/>
              <a:t>) Flattening (</a:t>
            </a:r>
            <a:r>
              <a:rPr kumimoji="1" lang="ko-KR" altLang="en-US"/>
              <a:t>평탄화</a:t>
            </a:r>
            <a:r>
              <a:rPr kumimoji="1" lang="en-US" altLang="ko-KR"/>
              <a:t>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Flattening </a:t>
            </a:r>
            <a:r>
              <a:rPr lang="ko-KR" altLang="en-US" sz="2000" b="1"/>
              <a:t>이란</a:t>
            </a:r>
            <a:r>
              <a:rPr lang="en-US" altLang="ko-KR" sz="2000" b="1"/>
              <a:t>? </a:t>
            </a:r>
            <a:endParaRPr lang="en-US" altLang="ko-KR" sz="200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입력된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모든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pixel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나열하여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하나의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vector 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형식으로 바꾸는 것</a:t>
            </a:r>
            <a:endParaRPr lang="en-US" altLang="ko-KR" sz="1600" b="1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사용하기 위함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F13B95-C978-4FD1-8932-6C027FF40389}"/>
              </a:ext>
            </a:extLst>
          </p:cNvPr>
          <p:cNvGrpSpPr/>
          <p:nvPr/>
        </p:nvGrpSpPr>
        <p:grpSpPr>
          <a:xfrm>
            <a:off x="827584" y="1556792"/>
            <a:ext cx="7560840" cy="4916881"/>
            <a:chOff x="827584" y="1616880"/>
            <a:chExt cx="7560840" cy="491688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4301F17-9BA1-4B14-A0A9-285EB271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4509120"/>
              <a:ext cx="7560840" cy="20246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1988A1-6D85-4B97-A9DA-616ED9F3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050" y="1616880"/>
              <a:ext cx="4418150" cy="2324068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77552BA-BFA9-4D23-AD70-909F6CE8BF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736" y="3789040"/>
              <a:ext cx="2736304" cy="936104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3FC2C80-EEB5-41CA-AAAF-1CA6841A7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104" y="3853156"/>
              <a:ext cx="288032" cy="871988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135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5. (</a:t>
            </a:r>
            <a:r>
              <a:rPr kumimoji="1" lang="ko-KR" altLang="en-US"/>
              <a:t>참고</a:t>
            </a:r>
            <a:r>
              <a:rPr kumimoji="1" lang="en-US" altLang="ko-KR"/>
              <a:t>) ReLU &amp; Softmax </a:t>
            </a:r>
            <a:r>
              <a:rPr kumimoji="1" lang="ko-KR" altLang="en-US"/>
              <a:t>함수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 Softmax  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970383-E6C4-4BE3-9C6F-69D3F8DA0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71" y="5860141"/>
            <a:ext cx="2495550" cy="790575"/>
          </a:xfrm>
          <a:prstGeom prst="rect">
            <a:avLst/>
          </a:prstGeom>
        </p:spPr>
      </p:pic>
      <p:pic>
        <p:nvPicPr>
          <p:cNvPr id="15" name="图片 16">
            <a:extLst>
              <a:ext uri="{FF2B5EF4-FFF2-40B4-BE49-F238E27FC236}">
                <a16:creationId xmlns:a16="http://schemas.microsoft.com/office/drawing/2014/main" id="{624782A5-9117-49C9-9FAC-059DF63D7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554" y="5956977"/>
            <a:ext cx="1573708" cy="329971"/>
          </a:xfrm>
          <a:prstGeom prst="rect">
            <a:avLst/>
          </a:prstGeom>
        </p:spPr>
      </p:pic>
      <p:pic>
        <p:nvPicPr>
          <p:cNvPr id="18" name="Picture 4" descr="https://img-blog.csdn.net/20170308172504365?watermark/2/text/aHR0cDovL2Jsb2cuY3Nkbi5uZXQvdTAxMDE1OTg0Mg==/font/5a6L5L2T/fontsize/400/fill/I0JBQkFCMA==/dissolve/70/gravity/Center">
            <a:extLst>
              <a:ext uri="{FF2B5EF4-FFF2-40B4-BE49-F238E27FC236}">
                <a16:creationId xmlns:a16="http://schemas.microsoft.com/office/drawing/2014/main" id="{0D0DF044-3F7E-488C-BC82-A4CCF112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" y="2636912"/>
            <a:ext cx="5671334" cy="317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246010-AE40-4ACB-BFCC-D72FDDD0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190" y="863499"/>
            <a:ext cx="2573580" cy="28658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036AEE-CFC4-40D5-8300-19672ECFE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801" y="3945393"/>
            <a:ext cx="3202060" cy="13892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E6D86E-2CE6-4D43-AE46-269C8FC8F182}"/>
              </a:ext>
            </a:extLst>
          </p:cNvPr>
          <p:cNvSpPr txBox="1"/>
          <p:nvPr/>
        </p:nvSpPr>
        <p:spPr>
          <a:xfrm>
            <a:off x="5883241" y="5856061"/>
            <a:ext cx="3140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C00000"/>
                </a:solidFill>
              </a:rPr>
              <a:t>softmax </a:t>
            </a:r>
            <a:r>
              <a:rPr lang="ko-KR" altLang="en-US" sz="1100">
                <a:solidFill>
                  <a:srgbClr val="C00000"/>
                </a:solidFill>
              </a:rPr>
              <a:t>출력값을 모두 더하면</a:t>
            </a:r>
            <a:r>
              <a:rPr lang="en-US" altLang="ko-KR" sz="1100">
                <a:solidFill>
                  <a:srgbClr val="C00000"/>
                </a:solidFill>
              </a:rPr>
              <a:t>? 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1100">
                <a:solidFill>
                  <a:srgbClr val="C00000"/>
                </a:solidFill>
                <a:highlight>
                  <a:srgbClr val="FFFF00"/>
                </a:highlight>
              </a:rPr>
              <a:t>확률</a:t>
            </a:r>
            <a:r>
              <a:rPr lang="en-US" altLang="ko-KR" sz="1100">
                <a:solidFill>
                  <a:srgbClr val="C00000"/>
                </a:solidFill>
                <a:highlight>
                  <a:srgbClr val="FFFF00"/>
                </a:highlight>
              </a:rPr>
              <a:t>!)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C00000"/>
                </a:solidFill>
              </a:rPr>
              <a:t>입력값의 비율과 </a:t>
            </a:r>
            <a:r>
              <a:rPr lang="en-US" altLang="ko-KR" sz="1100">
                <a:solidFill>
                  <a:srgbClr val="C00000"/>
                </a:solidFill>
              </a:rPr>
              <a:t>softmax </a:t>
            </a:r>
            <a:r>
              <a:rPr lang="ko-KR" altLang="en-US" sz="1100">
                <a:solidFill>
                  <a:srgbClr val="C00000"/>
                </a:solidFill>
              </a:rPr>
              <a:t>출력값을 비율 확인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7398E6C-6999-4354-A268-113393C17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1060904"/>
            <a:ext cx="3995936" cy="133297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955CA33-EDF3-420D-BE50-FD95821EDC59}"/>
              </a:ext>
            </a:extLst>
          </p:cNvPr>
          <p:cNvCxnSpPr/>
          <p:nvPr/>
        </p:nvCxnSpPr>
        <p:spPr>
          <a:xfrm>
            <a:off x="5876528" y="1015899"/>
            <a:ext cx="0" cy="5517829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590846-11CC-4877-B2F8-5C3E262A2E66}"/>
              </a:ext>
            </a:extLst>
          </p:cNvPr>
          <p:cNvCxnSpPr>
            <a:cxnSpLocks/>
          </p:cNvCxnSpPr>
          <p:nvPr/>
        </p:nvCxnSpPr>
        <p:spPr>
          <a:xfrm>
            <a:off x="310838" y="2564904"/>
            <a:ext cx="556569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8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6. (</a:t>
            </a:r>
            <a:r>
              <a:rPr kumimoji="1" lang="ko-KR" altLang="en-US"/>
              <a:t>참고</a:t>
            </a:r>
            <a:r>
              <a:rPr kumimoji="1" lang="en-US" altLang="ko-KR"/>
              <a:t>) ReLU – Activation</a:t>
            </a:r>
            <a:r>
              <a:rPr kumimoji="1" lang="ko-KR" altLang="en-US"/>
              <a:t> </a:t>
            </a:r>
            <a:r>
              <a:rPr kumimoji="1" lang="en-US" altLang="ko-KR"/>
              <a:t>function</a:t>
            </a:r>
            <a:r>
              <a:rPr kumimoji="1" lang="ko-KR" altLang="en-US"/>
              <a:t> </a:t>
            </a:r>
            <a:r>
              <a:rPr kumimoji="1" lang="en-US" altLang="ko-KR"/>
              <a:t> 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ReLU(Rectified Linear Unit)  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AABAD1-465E-4C3E-BEFF-D9F1CAC4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641718"/>
            <a:ext cx="1725908" cy="182803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C58006-CC6D-4E0F-92EB-EF76637A8FF5}"/>
              </a:ext>
            </a:extLst>
          </p:cNvPr>
          <p:cNvGrpSpPr/>
          <p:nvPr/>
        </p:nvGrpSpPr>
        <p:grpSpPr>
          <a:xfrm>
            <a:off x="875225" y="1052736"/>
            <a:ext cx="7272808" cy="3203854"/>
            <a:chOff x="875225" y="1052736"/>
            <a:chExt cx="7272808" cy="32038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E51B18-91C9-4951-98DD-1D7982E3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225" y="1052736"/>
              <a:ext cx="7272808" cy="32038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23E758-3135-4655-AA1C-F91750F7E488}"/>
                </a:ext>
              </a:extLst>
            </p:cNvPr>
            <p:cNvSpPr txBox="1"/>
            <p:nvPr/>
          </p:nvSpPr>
          <p:spPr>
            <a:xfrm>
              <a:off x="5436096" y="3346536"/>
              <a:ext cx="21602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0" i="0">
                  <a:solidFill>
                    <a:srgbClr val="4D5156"/>
                  </a:solidFill>
                  <a:effectLst/>
                  <a:latin typeface="Apple SD Gothic Neo"/>
                </a:rPr>
                <a:t>(exponential linear unit)</a:t>
              </a:r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06264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7. (</a:t>
            </a:r>
            <a:r>
              <a:rPr kumimoji="1" lang="ko-KR" altLang="en-US"/>
              <a:t>참고</a:t>
            </a:r>
            <a:r>
              <a:rPr kumimoji="1" lang="en-US" altLang="ko-KR"/>
              <a:t>) Receptive</a:t>
            </a:r>
            <a:r>
              <a:rPr kumimoji="1" lang="ko-KR" altLang="en-US"/>
              <a:t> </a:t>
            </a:r>
            <a:r>
              <a:rPr kumimoji="1" lang="en-US" altLang="ko-KR"/>
              <a:t>Field?</a:t>
            </a:r>
            <a:r>
              <a:rPr kumimoji="1" lang="ko-KR" altLang="en-US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Receptive Field(</a:t>
            </a:r>
            <a:r>
              <a:rPr lang="ko-KR" altLang="en-US" sz="2000" b="1"/>
              <a:t>수용 영역</a:t>
            </a:r>
            <a:r>
              <a:rPr lang="en-US" altLang="ko-KR" sz="2000" b="1"/>
              <a:t>): </a:t>
            </a:r>
            <a:r>
              <a:rPr lang="en-US" altLang="ko-KR" sz="2000" b="1">
                <a:solidFill>
                  <a:srgbClr val="C00000"/>
                </a:solidFill>
              </a:rPr>
              <a:t>the size of the region in the input that produes the feature  </a:t>
            </a:r>
            <a:endParaRPr lang="ko-KR" altLang="en-US" sz="16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D8230-45C3-4855-83F6-295A8E84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918930"/>
            <a:ext cx="3816424" cy="3020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8728FF-AB5E-4DDD-B7B0-5EEB4798376F}"/>
              </a:ext>
            </a:extLst>
          </p:cNvPr>
          <p:cNvSpPr txBox="1"/>
          <p:nvPr/>
        </p:nvSpPr>
        <p:spPr>
          <a:xfrm>
            <a:off x="467544" y="5229200"/>
            <a:ext cx="3140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C00000"/>
                </a:solidFill>
              </a:rPr>
              <a:t>pooling </a:t>
            </a:r>
            <a:r>
              <a:rPr lang="ko-KR" altLang="en-US" sz="1100">
                <a:solidFill>
                  <a:srgbClr val="C00000"/>
                </a:solidFill>
              </a:rPr>
              <a:t>등에 의해 결국 </a:t>
            </a:r>
            <a:r>
              <a:rPr lang="en-US" altLang="ko-KR" sz="1100">
                <a:solidFill>
                  <a:srgbClr val="C00000"/>
                </a:solidFill>
              </a:rPr>
              <a:t>receptive field</a:t>
            </a:r>
            <a:r>
              <a:rPr lang="ko-KR" altLang="en-US" sz="1100">
                <a:solidFill>
                  <a:srgbClr val="C00000"/>
                </a:solidFill>
              </a:rPr>
              <a:t>가 넓어지는 효과를 가짐 </a:t>
            </a:r>
          </a:p>
        </p:txBody>
      </p:sp>
      <p:pic>
        <p:nvPicPr>
          <p:cNvPr id="10242" name="Picture 2" descr="receptive-field-in-convolutional-networks">
            <a:extLst>
              <a:ext uri="{FF2B5EF4-FFF2-40B4-BE49-F238E27FC236}">
                <a16:creationId xmlns:a16="http://schemas.microsoft.com/office/drawing/2014/main" id="{4C8CC024-2CA7-48CE-9513-8D38B0E7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9591"/>
            <a:ext cx="4392488" cy="29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8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8. (</a:t>
            </a:r>
            <a:r>
              <a:rPr kumimoji="1" lang="ko-KR" altLang="en-US"/>
              <a:t>참고</a:t>
            </a:r>
            <a:r>
              <a:rPr kumimoji="1" lang="en-US" altLang="ko-KR"/>
              <a:t>) Padding</a:t>
            </a:r>
            <a:r>
              <a:rPr kumimoji="1" lang="ko-KR" altLang="en-US"/>
              <a:t>의 필요성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</a:t>
            </a:r>
            <a:r>
              <a:rPr lang="ko-KR" altLang="en-US" sz="1600" b="1">
                <a:solidFill>
                  <a:srgbClr val="C00000"/>
                </a:solidFill>
              </a:rPr>
              <a:t>계</a:t>
            </a:r>
            <a:r>
              <a:rPr lang="ko-KR" altLang="en-US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산시</a:t>
            </a:r>
            <a:r>
              <a:rPr lang="en-US" altLang="ko-KR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kenel size</a:t>
            </a:r>
            <a:r>
              <a:rPr lang="ko-KR" altLang="en-US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따라 영상의 크기가 줄어든다</a:t>
            </a:r>
            <a:r>
              <a:rPr lang="en-US" altLang="ko-KR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! </a:t>
            </a:r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1600" b="1">
                <a:solidFill>
                  <a:srgbClr val="C00000"/>
                </a:solidFill>
              </a:rPr>
              <a:t>이에</a:t>
            </a:r>
            <a:r>
              <a:rPr lang="en-US" altLang="ko-KR" sz="1600" b="1">
                <a:solidFill>
                  <a:srgbClr val="C00000"/>
                </a:solidFill>
              </a:rPr>
              <a:t>, </a:t>
            </a:r>
            <a:r>
              <a:rPr lang="ko-KR" altLang="en-US" sz="1600" b="1">
                <a:solidFill>
                  <a:srgbClr val="C00000"/>
                </a:solidFill>
              </a:rPr>
              <a:t>오른쪽 그림처럼</a:t>
            </a:r>
            <a:r>
              <a:rPr lang="en-US" altLang="ko-KR" sz="1600" b="1">
                <a:solidFill>
                  <a:srgbClr val="C00000"/>
                </a:solidFill>
              </a:rPr>
              <a:t>, </a:t>
            </a:r>
            <a:r>
              <a:rPr lang="ko-KR" altLang="en-US" sz="1600" b="1">
                <a:solidFill>
                  <a:srgbClr val="C00000"/>
                </a:solidFill>
              </a:rPr>
              <a:t>상하좌우에 </a:t>
            </a:r>
            <a:r>
              <a:rPr lang="en-US" altLang="ko-KR" sz="1600" b="1">
                <a:solidFill>
                  <a:srgbClr val="C00000"/>
                </a:solidFill>
              </a:rPr>
              <a:t>zero-padding</a:t>
            </a:r>
            <a:r>
              <a:rPr lang="ko-KR" altLang="en-US" sz="1600" b="1">
                <a:solidFill>
                  <a:srgbClr val="C00000"/>
                </a:solidFill>
              </a:rPr>
              <a:t>을 하면 입력 영상 크기를 그대로 유지 가능함</a:t>
            </a:r>
            <a:r>
              <a:rPr lang="en-US" altLang="ko-KR" sz="1600" b="1">
                <a:solidFill>
                  <a:srgbClr val="C00000"/>
                </a:solidFill>
              </a:rPr>
              <a:t>.</a:t>
            </a:r>
            <a:endParaRPr lang="ko-KR" altLang="en-US" sz="16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880862-C945-4BCE-AFCE-6F4D0AFB1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591691"/>
            <a:ext cx="3801463" cy="2016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F64D72-0EF6-4D09-82BD-C978857B3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464323"/>
            <a:ext cx="3933339" cy="22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7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9. (</a:t>
            </a:r>
            <a:r>
              <a:rPr kumimoji="1" lang="ko-KR" altLang="en-US"/>
              <a:t>참고</a:t>
            </a:r>
            <a:r>
              <a:rPr kumimoji="1" lang="en-US" altLang="ko-KR"/>
              <a:t>) Stride</a:t>
            </a:r>
            <a:r>
              <a:rPr kumimoji="1" lang="ko-KR" altLang="en-US"/>
              <a:t>란 무엇인가</a:t>
            </a:r>
            <a:r>
              <a:rPr kumimoji="1" lang="en-US" altLang="ko-KR"/>
              <a:t>?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</a:t>
            </a:r>
            <a:r>
              <a:rPr lang="ko-KR" altLang="en-US" sz="1600" b="1">
                <a:solidFill>
                  <a:srgbClr val="C00000"/>
                </a:solidFill>
              </a:rPr>
              <a:t>계</a:t>
            </a:r>
            <a:r>
              <a:rPr lang="ko-KR" altLang="en-US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산시</a:t>
            </a:r>
            <a:r>
              <a:rPr lang="en-US" altLang="ko-KR" sz="1600" b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600" b="1">
                <a:solidFill>
                  <a:srgbClr val="C00000"/>
                </a:solidFill>
              </a:rPr>
              <a:t>kernel</a:t>
            </a:r>
            <a:r>
              <a:rPr lang="ko-KR" altLang="en-US" sz="1600" b="1">
                <a:solidFill>
                  <a:srgbClr val="C00000"/>
                </a:solidFill>
              </a:rPr>
              <a:t>을 이동시키는 거리의 단위 </a:t>
            </a:r>
            <a:endParaRPr lang="en-US" altLang="ko-KR" sz="1600" b="1">
              <a:solidFill>
                <a:srgbClr val="C00000"/>
              </a:solidFill>
            </a:endParaRPr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1600" b="1">
                <a:solidFill>
                  <a:srgbClr val="C00000"/>
                </a:solidFill>
              </a:rPr>
              <a:t>아래는 </a:t>
            </a:r>
            <a:r>
              <a:rPr lang="en-US" altLang="ko-KR" sz="1600" b="1">
                <a:solidFill>
                  <a:srgbClr val="C00000"/>
                </a:solidFill>
              </a:rPr>
              <a:t>stride</a:t>
            </a:r>
            <a:r>
              <a:rPr lang="ko-KR" altLang="en-US" sz="1600" b="1">
                <a:solidFill>
                  <a:srgbClr val="C00000"/>
                </a:solidFill>
              </a:rPr>
              <a:t>를 </a:t>
            </a:r>
            <a:r>
              <a:rPr lang="en-US" altLang="ko-KR" sz="1600" b="1">
                <a:solidFill>
                  <a:srgbClr val="C00000"/>
                </a:solidFill>
              </a:rPr>
              <a:t>2</a:t>
            </a:r>
            <a:r>
              <a:rPr lang="ko-KR" altLang="en-US" sz="1600" b="1">
                <a:solidFill>
                  <a:srgbClr val="C00000"/>
                </a:solidFill>
              </a:rPr>
              <a:t>로 한 경우임</a:t>
            </a:r>
            <a:endParaRPr lang="en-US" altLang="ko-KR" sz="1600" b="1">
              <a:solidFill>
                <a:srgbClr val="C00000"/>
              </a:solidFill>
            </a:endParaRPr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endParaRPr lang="ko-KR" altLang="en-US" sz="16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참고기법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E98AF-A824-4321-A2A9-6A45ACD82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74" y="2057710"/>
            <a:ext cx="5706721" cy="32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전기컴퓨터공학부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책임교수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2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F4DDF6-6C4D-48CB-B7E3-FF5585A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66628"/>
            <a:ext cx="5881380" cy="1631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LeNet-5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r>
              <a:rPr lang="en-US" altLang="ko-KR" sz="2000" b="1" dirty="0"/>
              <a:t>LeNet-5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LeNet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여러 버전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(LeNet-1, LeNet-2, …)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중에서 최종 버전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처음 개발한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Yann </a:t>
            </a:r>
            <a:r>
              <a:rPr lang="en-US" altLang="ko-KR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Lecun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1998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년에 개발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“Gradient-based Learning Applied to Document Recognition”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C1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32x32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사이즈 이미지를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필터와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결과는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28x28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특성맵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(feature map)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훈련해야 할 파라미터 개수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NEXON Lv1 Gothic OTF"/>
              </a:rPr>
              <a:t>: (</a:t>
            </a:r>
            <a:r>
              <a:rPr lang="en-US" altLang="ko-KR" sz="1600" dirty="0">
                <a:solidFill>
                  <a:srgbClr val="0000FF"/>
                </a:solidFill>
                <a:latin typeface="NEXON Lv1 Gothic OTF"/>
              </a:rPr>
              <a:t>filter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가중치*</a:t>
            </a:r>
            <a:r>
              <a:rPr lang="ko-KR" altLang="en-US" sz="1600" b="0" i="0" dirty="0" err="1">
                <a:solidFill>
                  <a:srgbClr val="0000FF"/>
                </a:solidFill>
                <a:effectLst/>
                <a:latin typeface="NEXON Lv1 Gothic OTF"/>
              </a:rPr>
              <a:t>입력맵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 수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NEXON Lv1 Gothic OTF"/>
              </a:rPr>
              <a:t>+ 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바이어스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NEXON Lv1 Gothic OTF"/>
              </a:rPr>
              <a:t>)*</a:t>
            </a:r>
            <a:r>
              <a:rPr lang="ko-KR" altLang="en-US" sz="1600" b="0" i="0" dirty="0" err="1">
                <a:solidFill>
                  <a:srgbClr val="0000FF"/>
                </a:solidFill>
                <a:effectLst/>
                <a:latin typeface="NEXON Lv1 Gothic OTF"/>
              </a:rPr>
              <a:t>특성맵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 개수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NEXON Lv1 Gothic OTF"/>
              </a:rPr>
              <a:t>= (5*5*1 + 1)*6 = 156</a:t>
            </a:r>
            <a:endParaRPr lang="en-US" altLang="ko-KR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S2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28x28 feature map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85850" lvl="3" indent="-180975" eaLnBrk="0" fontAlgn="base" hangingPunct="0">
              <a:tabLst>
                <a:tab pos="0" algn="l"/>
                <a:tab pos="177800" algn="l"/>
              </a:tabLst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2x2 filter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stride 2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설정하여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(average pooling)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결과적으로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24x24 feature map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축소됨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600" b="0" i="0" dirty="0">
                <a:solidFill>
                  <a:srgbClr val="0000FF"/>
                </a:solidFill>
                <a:effectLst/>
                <a:latin typeface="NEXON Lv1 Gothic OTF"/>
              </a:rPr>
              <a:t>훈련해야 할 파라미터 개수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NEXON Lv1 Gothic OTF"/>
              </a:rPr>
              <a:t>: (</a:t>
            </a:r>
            <a:r>
              <a:rPr lang="ko-KR" altLang="en-US" sz="1600" dirty="0">
                <a:solidFill>
                  <a:srgbClr val="0000FF"/>
                </a:solidFill>
                <a:latin typeface="NEXON Lv1 Gothic OTF"/>
              </a:rPr>
              <a:t>가중치 </a:t>
            </a:r>
            <a:r>
              <a:rPr lang="en-US" altLang="ko-KR" sz="1600" dirty="0">
                <a:solidFill>
                  <a:srgbClr val="0000FF"/>
                </a:solidFill>
                <a:latin typeface="NEXON Lv1 Gothic OTF"/>
              </a:rPr>
              <a:t>+ </a:t>
            </a:r>
            <a:r>
              <a:rPr lang="ko-KR" altLang="en-US" sz="1600" dirty="0">
                <a:solidFill>
                  <a:srgbClr val="0000FF"/>
                </a:solidFill>
                <a:latin typeface="NEXON Lv1 Gothic OTF"/>
              </a:rPr>
              <a:t>바이어스</a:t>
            </a:r>
            <a:r>
              <a:rPr lang="en-US" altLang="ko-KR" sz="1600" dirty="0">
                <a:solidFill>
                  <a:srgbClr val="0000FF"/>
                </a:solidFill>
                <a:latin typeface="NEXON Lv1 Gothic OTF"/>
              </a:rPr>
              <a:t>)*</a:t>
            </a:r>
            <a:r>
              <a:rPr lang="ko-KR" altLang="en-US" sz="1600" dirty="0" err="1">
                <a:solidFill>
                  <a:srgbClr val="0000FF"/>
                </a:solidFill>
                <a:latin typeface="NEXON Lv1 Gothic OTF"/>
              </a:rPr>
              <a:t>특성맵</a:t>
            </a:r>
            <a:r>
              <a:rPr lang="ko-KR" altLang="en-US" sz="1600" dirty="0">
                <a:solidFill>
                  <a:srgbClr val="0000FF"/>
                </a:solidFill>
                <a:latin typeface="NEXON Lv1 Gothic OTF"/>
              </a:rPr>
              <a:t> 개수 </a:t>
            </a:r>
            <a:r>
              <a:rPr lang="en-US" altLang="ko-KR" sz="1600" dirty="0">
                <a:solidFill>
                  <a:srgbClr val="0000FF"/>
                </a:solidFill>
                <a:latin typeface="NEXON Lv1 Gothic OTF"/>
              </a:rPr>
              <a:t>= (1 + 1)*6 = 12</a:t>
            </a:r>
          </a:p>
          <a:p>
            <a:pPr marL="1190625" lvl="3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400" dirty="0">
                <a:latin typeface="NEXON Lv1 Gothic OTF"/>
              </a:rPr>
              <a:t>Average pooling</a:t>
            </a:r>
            <a:r>
              <a:rPr lang="ko-KR" altLang="en-US" sz="1400" dirty="0">
                <a:latin typeface="NEXON Lv1 Gothic OTF"/>
              </a:rPr>
              <a:t>인데</a:t>
            </a:r>
            <a:r>
              <a:rPr lang="en-US" altLang="ko-KR" sz="1400" dirty="0">
                <a:latin typeface="NEXON Lv1 Gothic OTF"/>
              </a:rPr>
              <a:t>,</a:t>
            </a:r>
            <a:r>
              <a:rPr lang="ko-KR" altLang="en-US" sz="1400" dirty="0">
                <a:latin typeface="NEXON Lv1 Gothic OTF"/>
              </a:rPr>
              <a:t> 왜 파라미터를 훈련하나</a:t>
            </a:r>
            <a:r>
              <a:rPr lang="en-US" altLang="ko-KR" sz="1400" dirty="0">
                <a:latin typeface="NEXON Lv1 Gothic OTF"/>
              </a:rPr>
              <a:t>? LeNet-5</a:t>
            </a:r>
            <a:r>
              <a:rPr lang="ko-KR" altLang="en-US" sz="1400" dirty="0">
                <a:latin typeface="NEXON Lv1 Gothic OTF"/>
              </a:rPr>
              <a:t>에서는 </a:t>
            </a:r>
            <a:r>
              <a:rPr lang="en-US" altLang="ko-KR" sz="1400" dirty="0">
                <a:latin typeface="NEXON Lv1 Gothic OTF"/>
              </a:rPr>
              <a:t>Average pooling </a:t>
            </a:r>
            <a:r>
              <a:rPr lang="ko-KR" altLang="en-US" sz="1400" dirty="0">
                <a:latin typeface="NEXON Lv1 Gothic OTF"/>
              </a:rPr>
              <a:t>계산을 한 후</a:t>
            </a:r>
            <a:r>
              <a:rPr lang="en-US" altLang="ko-KR" sz="1400" dirty="0">
                <a:latin typeface="NEXON Lv1 Gothic OTF"/>
              </a:rPr>
              <a:t>, trainable weigh</a:t>
            </a:r>
            <a:r>
              <a:rPr lang="ko-KR" altLang="en-US" sz="1400" dirty="0">
                <a:latin typeface="NEXON Lv1 Gothic OTF"/>
              </a:rPr>
              <a:t>를 곱하고 </a:t>
            </a:r>
            <a:r>
              <a:rPr lang="en-US" altLang="ko-KR" sz="1400" dirty="0">
                <a:latin typeface="NEXON Lv1 Gothic OTF"/>
              </a:rPr>
              <a:t>trainable bias</a:t>
            </a:r>
            <a:r>
              <a:rPr lang="ko-KR" altLang="en-US" sz="1400" dirty="0">
                <a:latin typeface="NEXON Lv1 Gothic OTF"/>
              </a:rPr>
              <a:t>를 더해준다고 함</a:t>
            </a:r>
            <a:r>
              <a:rPr lang="en-US" altLang="ko-KR" sz="1400" dirty="0">
                <a:latin typeface="NEXON Lv1 Gothic OTF"/>
              </a:rPr>
              <a:t>. </a:t>
            </a:r>
            <a:r>
              <a:rPr lang="ko-KR" altLang="en-US" sz="1400" dirty="0">
                <a:latin typeface="NEXON Lv1 Gothic OTF"/>
              </a:rPr>
              <a:t> </a:t>
            </a:r>
            <a:r>
              <a:rPr lang="en-US" altLang="ko-KR" sz="1400" dirty="0">
                <a:latin typeface="NEXON Lv1 Gothic OTF"/>
              </a:rPr>
              <a:t>^^;;;</a:t>
            </a:r>
          </a:p>
          <a:p>
            <a:pPr marL="628650" lvl="2" indent="-180975" eaLnBrk="0" fontAlgn="base" hangingPunct="0">
              <a:tabLst>
                <a:tab pos="0" algn="l"/>
                <a:tab pos="177800" algn="l"/>
              </a:tabLst>
            </a:pP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4A21F-9B69-4889-B005-B890B43902CF}"/>
              </a:ext>
            </a:extLst>
          </p:cNvPr>
          <p:cNvSpPr txBox="1"/>
          <p:nvPr/>
        </p:nvSpPr>
        <p:spPr>
          <a:xfrm>
            <a:off x="6299176" y="1556792"/>
            <a:ext cx="2844824" cy="900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32x32 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 (C1, C3, C5)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layer (S2, S4)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layer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구성됨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 : tanh </a:t>
            </a:r>
          </a:p>
        </p:txBody>
      </p:sp>
    </p:spTree>
    <p:extLst>
      <p:ext uri="{BB962C8B-B14F-4D97-AF65-F5344CB8AC3E}">
        <p14:creationId xmlns:p14="http://schemas.microsoft.com/office/powerpoint/2010/main" val="185188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LeNet-5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C3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14x14 feature map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10x10 feature map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얻는 과정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 그림 참고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다소 복잡함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F4DDF6-6C4D-48CB-B7E3-FF5585A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3" y="0"/>
            <a:ext cx="5881380" cy="16317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4A217E7-FC3D-4451-9BEA-FEFD450ACF5A}"/>
              </a:ext>
            </a:extLst>
          </p:cNvPr>
          <p:cNvSpPr/>
          <p:nvPr/>
        </p:nvSpPr>
        <p:spPr bwMode="auto">
          <a:xfrm>
            <a:off x="2339752" y="647475"/>
            <a:ext cx="1008112" cy="189237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FF3FD6-3322-4F6F-9596-002B0FFD8697}"/>
              </a:ext>
            </a:extLst>
          </p:cNvPr>
          <p:cNvGrpSpPr/>
          <p:nvPr/>
        </p:nvGrpSpPr>
        <p:grpSpPr>
          <a:xfrm>
            <a:off x="2342416" y="2474833"/>
            <a:ext cx="3187116" cy="1026174"/>
            <a:chOff x="1835696" y="3305972"/>
            <a:chExt cx="3960440" cy="13471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A9A214C-856B-453F-A1B1-B9C1C79D1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3311168"/>
              <a:ext cx="3960440" cy="134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9D77487-40D0-4CA9-A1F7-E52135490867}"/>
                </a:ext>
              </a:extLst>
            </p:cNvPr>
            <p:cNvSpPr/>
            <p:nvPr/>
          </p:nvSpPr>
          <p:spPr bwMode="auto">
            <a:xfrm>
              <a:off x="3525509" y="3311167"/>
              <a:ext cx="1334524" cy="198216"/>
            </a:xfrm>
            <a:prstGeom prst="roundRect">
              <a:avLst/>
            </a:prstGeom>
            <a:solidFill>
              <a:srgbClr val="FF00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A08AA1C-90AD-4BE0-9382-8047AB58528E}"/>
                </a:ext>
              </a:extLst>
            </p:cNvPr>
            <p:cNvSpPr/>
            <p:nvPr/>
          </p:nvSpPr>
          <p:spPr bwMode="auto">
            <a:xfrm>
              <a:off x="2123729" y="3311167"/>
              <a:ext cx="1296143" cy="19821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3FD11AE-76AC-4FE9-AA51-8BD6CF14AC3A}"/>
                </a:ext>
              </a:extLst>
            </p:cNvPr>
            <p:cNvSpPr/>
            <p:nvPr/>
          </p:nvSpPr>
          <p:spPr bwMode="auto">
            <a:xfrm>
              <a:off x="5508104" y="3305972"/>
              <a:ext cx="216026" cy="198216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24A21F-9B69-4889-B005-B890B43902CF}"/>
              </a:ext>
            </a:extLst>
          </p:cNvPr>
          <p:cNvSpPr txBox="1"/>
          <p:nvPr/>
        </p:nvSpPr>
        <p:spPr>
          <a:xfrm>
            <a:off x="6137412" y="339267"/>
            <a:ext cx="2844824" cy="900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32x32 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 (C1, C3, C5)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layer (S2, S4)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layer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구성됨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 : tanh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2E90-9A70-4420-ABCC-BCF4C41F8363}"/>
              </a:ext>
            </a:extLst>
          </p:cNvPr>
          <p:cNvSpPr txBox="1"/>
          <p:nvPr/>
        </p:nvSpPr>
        <p:spPr>
          <a:xfrm>
            <a:off x="323528" y="3550363"/>
            <a:ext cx="86587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S2 layer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x 14 feature map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장에 대해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 x 5 x 3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사이즈의 필터로 </a:t>
            </a:r>
            <a:r>
              <a:rPr lang="ko-KR" altLang="en-US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컨볼루션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그림의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0~5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열에 해당함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결과적으로 </a:t>
            </a:r>
            <a:r>
              <a:rPr lang="ko-KR" altLang="en-US" sz="1200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총 </a:t>
            </a:r>
            <a:r>
              <a:rPr lang="en-US" altLang="ko-KR" sz="1200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x 10 feature map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 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x 14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feauture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map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장씩에 대해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 x 5 x 4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사이즈의 필터로 </a:t>
            </a:r>
            <a:r>
              <a:rPr lang="ko-KR" altLang="en-US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컨볼루션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수행함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그림에서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열에 해당함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결과적으로 </a:t>
            </a:r>
            <a:r>
              <a:rPr lang="en-US" altLang="ko-KR" sz="1200" b="1" dirty="0">
                <a:highlight>
                  <a:srgbClr val="FF00F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highlight>
                  <a:srgbClr val="FF00F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x 10 feature map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6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x 14 feature map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열처럼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연속적이지 않음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4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장에 대해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x 5 x 4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사이즈의 필터로 </a:t>
            </a:r>
            <a:r>
              <a:rPr lang="ko-KR" altLang="en-US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컨볼루션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12-14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해당함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x 10 feature map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</a:p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마지막으로 </a:t>
            </a:r>
            <a:r>
              <a:rPr lang="en-US" altLang="ko-KR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x 14 </a:t>
            </a:r>
            <a:r>
              <a:rPr lang="ko-KR" altLang="en-US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맵 전체에 대해</a:t>
            </a:r>
            <a:r>
              <a:rPr lang="en-US" altLang="ko-KR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b="1" dirty="0">
                <a:highlight>
                  <a:srgbClr val="00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x 5 x 6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사이즈의 필터로 </a:t>
            </a:r>
            <a:r>
              <a:rPr lang="ko-KR" altLang="en-US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컨볼루션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그림의 열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15)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x 10 feature map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 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ko-KR" altLang="en-US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이로써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10x10 feature map 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3F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 </a:t>
            </a:r>
          </a:p>
          <a:p>
            <a:pPr marL="92075" lvl="2" indent="-92075" eaLnBrk="0" fontAlgn="base" hangingPunct="0">
              <a:buFont typeface="Arial" panose="020B0604020202020204" pitchFamily="34" charset="0"/>
              <a:buChar char="•"/>
              <a:tabLst>
                <a:tab pos="0" algn="l"/>
                <a:tab pos="177800" algn="l"/>
              </a:tabLst>
            </a:pPr>
            <a:r>
              <a:rPr lang="ko-KR" altLang="en-US" sz="1200" b="1" dirty="0"/>
              <a:t>훈련 </a:t>
            </a:r>
            <a:r>
              <a:rPr lang="en-US" altLang="ko-KR" sz="1200" b="1" dirty="0"/>
              <a:t>parameter </a:t>
            </a:r>
            <a:r>
              <a:rPr lang="ko-KR" altLang="en-US" sz="1200" b="1" dirty="0"/>
              <a:t>수</a:t>
            </a:r>
            <a:endParaRPr lang="en-US" altLang="ko-KR" sz="1200" b="1" dirty="0"/>
          </a:p>
          <a:p>
            <a:pPr marL="269875" indent="-92075" algn="just">
              <a:buFont typeface="Wingdings" panose="05000000000000000000" pitchFamily="2" charset="2"/>
              <a:buChar char="ü"/>
            </a:pP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첫번째그룹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=&gt; (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가중치*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입력맵개수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+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바이어스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)*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특성맵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 개수 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 (5*5*3 + 1)*6 = 456</a:t>
            </a:r>
          </a:p>
          <a:p>
            <a:pPr marL="269875" indent="-92075" algn="just">
              <a:buFont typeface="Wingdings" panose="05000000000000000000" pitchFamily="2" charset="2"/>
              <a:buChar char="ü"/>
            </a:pP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두번째그룹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=&gt; (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가중치*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입력맵개수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+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바이어스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)*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특성맵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 개수 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 (5*5*4 + 1)*6 = 606</a:t>
            </a:r>
          </a:p>
          <a:p>
            <a:pPr marL="269875" indent="-92075" algn="just">
              <a:buFont typeface="Wingdings" panose="05000000000000000000" pitchFamily="2" charset="2"/>
              <a:buChar char="ü"/>
            </a:pP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세번째그룹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=&gt; (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가중치*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입력맵개수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+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바이어스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)*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특성맵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 개수 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 (5*5*4 + 1)*3 = 303</a:t>
            </a:r>
          </a:p>
          <a:p>
            <a:pPr marL="269875" indent="-92075" algn="just">
              <a:buFont typeface="Wingdings" panose="05000000000000000000" pitchFamily="2" charset="2"/>
              <a:buChar char="ü"/>
            </a:pP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네번째그룹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=&gt; (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가중치*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입력맵개수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+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바이어스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)*</a:t>
            </a:r>
            <a:r>
              <a:rPr lang="ko-KR" altLang="en-US" sz="1200" b="0" i="0" dirty="0" err="1">
                <a:solidFill>
                  <a:srgbClr val="7030A0"/>
                </a:solidFill>
                <a:effectLst/>
                <a:latin typeface="NEXON Lv1 Gothic OTF"/>
              </a:rPr>
              <a:t>특성맵</a:t>
            </a:r>
            <a:r>
              <a:rPr lang="ko-KR" altLang="en-US" sz="1200" b="0" i="0" dirty="0">
                <a:solidFill>
                  <a:srgbClr val="7030A0"/>
                </a:solidFill>
                <a:effectLst/>
                <a:latin typeface="NEXON Lv1 Gothic OTF"/>
              </a:rPr>
              <a:t> 개수 </a:t>
            </a:r>
            <a:r>
              <a:rPr lang="en-US" altLang="ko-KR" sz="1200" b="0" i="0" dirty="0">
                <a:solidFill>
                  <a:srgbClr val="7030A0"/>
                </a:solidFill>
                <a:effectLst/>
                <a:latin typeface="NEXON Lv1 Gothic OTF"/>
              </a:rPr>
              <a:t>= (5*5*6 + 1)*1 = 151</a:t>
            </a:r>
          </a:p>
          <a:p>
            <a:pPr marL="269875" indent="-92075" algn="just">
              <a:buFont typeface="Wingdings" panose="05000000000000000000" pitchFamily="2" charset="2"/>
              <a:buChar char="ü"/>
            </a:pPr>
            <a:r>
              <a:rPr lang="en-US" altLang="ko-KR" sz="1200" b="0" i="0" dirty="0">
                <a:solidFill>
                  <a:srgbClr val="7030A0"/>
                </a:solidFill>
                <a:effectLst/>
                <a:highlight>
                  <a:srgbClr val="FFFF3F"/>
                </a:highlight>
                <a:latin typeface="NEXON Lv1 Gothic OTF"/>
              </a:rPr>
              <a:t>456 + 606 + 303 + 151 = 1516</a:t>
            </a:r>
          </a:p>
          <a:p>
            <a:pPr marL="457200" lvl="3" eaLnBrk="0" fontAlgn="base" hangingPunct="0">
              <a:tabLst>
                <a:tab pos="0" algn="l"/>
                <a:tab pos="177800" algn="l"/>
              </a:tabLst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343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LeNet-5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S4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10x10 feature map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16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장의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5x5 feature map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얻음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400" b="0" i="0" dirty="0">
                <a:solidFill>
                  <a:srgbClr val="0000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훈련해야 할 파라미터 개수 </a:t>
            </a:r>
            <a:r>
              <a:rPr lang="en-US" altLang="ko-KR" sz="1400" b="0" i="0" dirty="0">
                <a:solidFill>
                  <a:srgbClr val="0000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바이어스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)*</a:t>
            </a:r>
            <a:r>
              <a:rPr lang="ko-KR" altLang="en-US" sz="1400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특성맵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(1 + 1)*16 = 32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endParaRPr lang="en-US" altLang="ko-KR" sz="1400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C5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 feature map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5x5x16 size filter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결과적으로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1x1 feature map 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훈련해야 할 파라미터 수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가중치*</a:t>
            </a:r>
            <a:r>
              <a:rPr lang="ko-KR" altLang="en-US" sz="1400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입력맵개수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바이어스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)*</a:t>
            </a:r>
            <a:r>
              <a:rPr lang="ko-KR" altLang="en-US" sz="1400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특성맵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(5*5*16 + 1)*120 = 48,120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endParaRPr lang="en-US" altLang="ko-KR" sz="1400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F6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유닛을 가진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feedforward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C5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결과를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유닛에 연결시킴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훈련해야 할 파라미터 수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연결개수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(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입력개수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바이어스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)*</a:t>
            </a:r>
            <a:r>
              <a:rPr lang="ko-KR" altLang="en-US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출력개수 </a:t>
            </a:r>
            <a:r>
              <a:rPr lang="en-US" altLang="ko-KR" sz="14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(120 + 1)*84 = 10,164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endParaRPr lang="en-US" altLang="ko-KR" sz="1400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F7 Layer </a:t>
            </a:r>
          </a:p>
          <a:p>
            <a:pPr marL="733425" lvl="2" indent="-28575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Euclidean radial basis function(RBF)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유닛들로 구성됨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 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F6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 유닛으로부터 입력 받아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이미지가 속한 클래스 결정함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F4DDF6-6C4D-48CB-B7E3-FF5585A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" y="647475"/>
            <a:ext cx="5881380" cy="16317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4A217E7-FC3D-4451-9BEA-FEFD450ACF5A}"/>
              </a:ext>
            </a:extLst>
          </p:cNvPr>
          <p:cNvSpPr/>
          <p:nvPr/>
        </p:nvSpPr>
        <p:spPr bwMode="auto">
          <a:xfrm>
            <a:off x="3203848" y="707446"/>
            <a:ext cx="1008112" cy="189237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4A21F-9B69-4889-B005-B890B43902CF}"/>
              </a:ext>
            </a:extLst>
          </p:cNvPr>
          <p:cNvSpPr txBox="1"/>
          <p:nvPr/>
        </p:nvSpPr>
        <p:spPr>
          <a:xfrm>
            <a:off x="6029908" y="647475"/>
            <a:ext cx="2844824" cy="900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32x32 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 (C1, C3, C5)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 layer (S2, S4)</a:t>
            </a: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layer</a:t>
            </a: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구성됨 </a:t>
            </a:r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7800" lvl="2" indent="-177800" eaLnBrk="0" fontAlgn="base" hangingPunct="0">
              <a:buFont typeface="Wingdings" panose="05000000000000000000" pitchFamily="2" charset="2"/>
              <a:buChar char="ü"/>
              <a:tabLst>
                <a:tab pos="0" algn="l"/>
                <a:tab pos="177800" algn="l"/>
              </a:tabLst>
            </a:pPr>
            <a:r>
              <a:rPr lang="ko-KR" alt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</a:t>
            </a:r>
            <a:r>
              <a:rPr lang="en-US" altLang="ko-KR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 : tanh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AA0BD-35F7-4FF9-89F4-88282C34472B}"/>
              </a:ext>
            </a:extLst>
          </p:cNvPr>
          <p:cNvSpPr txBox="1"/>
          <p:nvPr/>
        </p:nvSpPr>
        <p:spPr>
          <a:xfrm>
            <a:off x="5004048" y="6499778"/>
            <a:ext cx="2448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https://bskyvision.com/418</a:t>
            </a:r>
          </a:p>
        </p:txBody>
      </p:sp>
    </p:spTree>
    <p:extLst>
      <p:ext uri="{BB962C8B-B14F-4D97-AF65-F5344CB8AC3E}">
        <p14:creationId xmlns:p14="http://schemas.microsoft.com/office/powerpoint/2010/main" val="4019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2. VGG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VGG </a:t>
            </a:r>
            <a:endParaRPr lang="en-US" altLang="ko-KR" sz="2000" dirty="0"/>
          </a:p>
        </p:txBody>
      </p:sp>
      <p:pic>
        <p:nvPicPr>
          <p:cNvPr id="12" name="图片 7">
            <a:extLst>
              <a:ext uri="{FF2B5EF4-FFF2-40B4-BE49-F238E27FC236}">
                <a16:creationId xmlns:a16="http://schemas.microsoft.com/office/drawing/2014/main" id="{959E65BA-CBE5-4D16-B6D1-7CC47DC0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642994"/>
            <a:ext cx="2880320" cy="26024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354B0B-90A7-41B4-8FB6-BE8512425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980728"/>
            <a:ext cx="2819048" cy="54476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A62569-6643-4A49-BC7D-0582A1A6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22" y="3552015"/>
            <a:ext cx="4734626" cy="27783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B0D3670-9BC6-4854-8826-5EF45612EBF7}"/>
              </a:ext>
            </a:extLst>
          </p:cNvPr>
          <p:cNvSpPr/>
          <p:nvPr/>
        </p:nvSpPr>
        <p:spPr bwMode="auto">
          <a:xfrm>
            <a:off x="395536" y="6068307"/>
            <a:ext cx="1728192" cy="360040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FF6557-DC10-4D6F-89CA-83BADB69781F}"/>
              </a:ext>
            </a:extLst>
          </p:cNvPr>
          <p:cNvSpPr txBox="1"/>
          <p:nvPr/>
        </p:nvSpPr>
        <p:spPr>
          <a:xfrm>
            <a:off x="5786766" y="620651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highlight>
                  <a:srgbClr val="FFFF00"/>
                </a:highlight>
              </a:rPr>
              <a:t>VGG-16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01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/>
              <a:t>GoogLeNet – Inception </a:t>
            </a:r>
            <a:r>
              <a:rPr lang="ko-KR" altLang="en-US" sz="2000" b="1"/>
              <a:t>개념 </a:t>
            </a:r>
            <a:r>
              <a:rPr lang="en-US" altLang="ko-KR" sz="2000" b="1"/>
              <a:t>! 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VGG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보다 더 좋은 성능 가짐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</a:t>
            </a:r>
            <a:r>
              <a:rPr lang="ko-KR" altLang="en-US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그런데</a:t>
            </a:r>
            <a:r>
              <a:rPr lang="en-US" altLang="ko-KR" sz="1600" b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... )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77A888-0F8E-4992-856A-9E4C633D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84" y="1556792"/>
            <a:ext cx="7215832" cy="43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27BB08-D214-47B9-BE9D-C7280A35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73" y="4429158"/>
            <a:ext cx="3603067" cy="20162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/>
              <a:t>3. GoogLeNet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Variants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8F0F846-6A01-47E1-A8F8-BDBE33CFD63D}"/>
              </a:ext>
            </a:extLst>
          </p:cNvPr>
          <p:cNvSpPr txBox="1">
            <a:spLocks/>
          </p:cNvSpPr>
          <p:nvPr/>
        </p:nvSpPr>
        <p:spPr>
          <a:xfrm>
            <a:off x="170964" y="612410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r>
              <a:rPr lang="en-US" altLang="ko-KR" sz="2000" b="1"/>
              <a:t>GoogLeNet</a:t>
            </a:r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endParaRPr lang="en-US" altLang="ko-KR" sz="2000" b="1"/>
          </a:p>
          <a:p>
            <a:pPr marL="361950" indent="-361950">
              <a:spcBef>
                <a:spcPts val="0"/>
              </a:spcBef>
              <a:buBlip>
                <a:blip r:embed="rId4"/>
              </a:buBlip>
            </a:pPr>
            <a:r>
              <a:rPr lang="en-US" altLang="ko-KR" sz="2000" b="1"/>
              <a:t>Inception</a:t>
            </a:r>
            <a:r>
              <a:rPr lang="ko-KR" altLang="en-US" sz="2000" b="1"/>
              <a:t> 모듈</a:t>
            </a:r>
            <a:r>
              <a:rPr lang="en-US" altLang="ko-KR" sz="2000" b="1"/>
              <a:t>(1)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크기의 </a:t>
            </a:r>
            <a:r>
              <a:rPr lang="en-US" altLang="ko-KR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</a:t>
            </a:r>
            <a:r>
              <a:rPr lang="ko-KR" altLang="en-US" sz="1600" b="1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동시에 사용</a:t>
            </a:r>
            <a:endParaRPr lang="en-US" altLang="ko-KR" sz="1600" b="1">
              <a:solidFill>
                <a:srgbClr val="0000FF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61950" indent="-361950">
              <a:spcBef>
                <a:spcPts val="0"/>
              </a:spcBef>
              <a:buBlip>
                <a:blip r:embed="rId4"/>
              </a:buBlip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5BB8AC-58C6-420F-BE9E-75504FABE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052736"/>
            <a:ext cx="9144000" cy="2071809"/>
          </a:xfrm>
          <a:prstGeom prst="rect">
            <a:avLst/>
          </a:prstGeom>
        </p:spPr>
      </p:pic>
      <p:pic>
        <p:nvPicPr>
          <p:cNvPr id="12" name="图片 12">
            <a:extLst>
              <a:ext uri="{FF2B5EF4-FFF2-40B4-BE49-F238E27FC236}">
                <a16:creationId xmlns:a16="http://schemas.microsoft.com/office/drawing/2014/main" id="{19C68F01-C920-4909-A274-9F0298FBA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685" y="3133984"/>
            <a:ext cx="3074874" cy="21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0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2029</Words>
  <Application>Microsoft Office PowerPoint</Application>
  <PresentationFormat>화면 슬라이드 쇼(4:3)</PresentationFormat>
  <Paragraphs>570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NEXON Lv1 Gothic OTF</vt:lpstr>
      <vt:lpstr>나눔고딕 ExtraBold</vt:lpstr>
      <vt:lpstr>Wingdings</vt:lpstr>
      <vt:lpstr>맑은 고딕</vt:lpstr>
      <vt:lpstr>나눔바른고딕</vt:lpstr>
      <vt:lpstr>Arial</vt:lpstr>
      <vt:lpstr>Gill Sans MT</vt:lpstr>
      <vt:lpstr>HY헤드라인M</vt:lpstr>
      <vt:lpstr>나눔스퀘어 Bold</vt:lpstr>
      <vt:lpstr>Apple SD Gothic Neo</vt:lpstr>
      <vt:lpstr>나눔고딕</vt:lpstr>
      <vt:lpstr>1_Office 테마</vt:lpstr>
      <vt:lpstr>PowerPoint 프레젠테이션</vt:lpstr>
      <vt:lpstr>목차</vt:lpstr>
      <vt:lpstr>PowerPoint 프레젠테이션</vt:lpstr>
      <vt:lpstr>1. LeNet-5</vt:lpstr>
      <vt:lpstr>1. LeNet-5</vt:lpstr>
      <vt:lpstr>1. LeNet-5</vt:lpstr>
      <vt:lpstr>2. VGG</vt:lpstr>
      <vt:lpstr>3. GoogLeNet</vt:lpstr>
      <vt:lpstr>3. GoogLeNet</vt:lpstr>
      <vt:lpstr>3. GoogLeNet</vt:lpstr>
      <vt:lpstr>3. GoogLeNet</vt:lpstr>
      <vt:lpstr>3. GoogLeNet</vt:lpstr>
      <vt:lpstr>3. GoogLeNet</vt:lpstr>
      <vt:lpstr>4. ResNet</vt:lpstr>
      <vt:lpstr>4. ResNet</vt:lpstr>
      <vt:lpstr>4. ResNet</vt:lpstr>
      <vt:lpstr>4. ResNet</vt:lpstr>
      <vt:lpstr>PowerPoint 프레젠테이션</vt:lpstr>
      <vt:lpstr>1. (참고) Convolution? </vt:lpstr>
      <vt:lpstr>1. (참고) Convolution? </vt:lpstr>
      <vt:lpstr>1. (참고) Convolution? </vt:lpstr>
      <vt:lpstr>1. (참고) Convolution? </vt:lpstr>
      <vt:lpstr>1. (참고) Convolution? </vt:lpstr>
      <vt:lpstr>2. (참고) Transposed Convolution? </vt:lpstr>
      <vt:lpstr>2. (참고) Transposed Convolution? </vt:lpstr>
      <vt:lpstr>2. (참고) Transposed Convolution? </vt:lpstr>
      <vt:lpstr>3. (참고) Upsampling 기법 </vt:lpstr>
      <vt:lpstr>3. (참고) Upsampling 기법 </vt:lpstr>
      <vt:lpstr>3. (참고) Upsampling 기법 </vt:lpstr>
      <vt:lpstr>4. (참고) Flattening (평탄화)</vt:lpstr>
      <vt:lpstr>5. (참고) ReLU &amp; Softmax 함수 </vt:lpstr>
      <vt:lpstr>6. (참고) ReLU – Activation function   </vt:lpstr>
      <vt:lpstr>7. (참고) Receptive Field? </vt:lpstr>
      <vt:lpstr>8. (참고) Padding의 필요성 </vt:lpstr>
      <vt:lpstr>9. (참고) Stride란 무엇인가?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김호원</cp:lastModifiedBy>
  <cp:revision>2774</cp:revision>
  <cp:lastPrinted>2019-04-25T23:46:21Z</cp:lastPrinted>
  <dcterms:created xsi:type="dcterms:W3CDTF">2011-06-16T02:40:40Z</dcterms:created>
  <dcterms:modified xsi:type="dcterms:W3CDTF">2021-07-23T04:31:14Z</dcterms:modified>
</cp:coreProperties>
</file>